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8" r:id="rId5"/>
  </p:sldMasterIdLst>
  <p:notesMasterIdLst>
    <p:notesMasterId r:id="rId34"/>
  </p:notesMasterIdLst>
  <p:handoutMasterIdLst>
    <p:handoutMasterId r:id="rId35"/>
  </p:handoutMasterIdLst>
  <p:sldIdLst>
    <p:sldId id="257" r:id="rId6"/>
    <p:sldId id="260" r:id="rId7"/>
    <p:sldId id="447" r:id="rId8"/>
    <p:sldId id="259" r:id="rId9"/>
    <p:sldId id="448" r:id="rId10"/>
    <p:sldId id="282" r:id="rId11"/>
    <p:sldId id="298" r:id="rId12"/>
    <p:sldId id="312" r:id="rId13"/>
    <p:sldId id="299" r:id="rId14"/>
    <p:sldId id="261" r:id="rId15"/>
    <p:sldId id="279" r:id="rId16"/>
    <p:sldId id="262" r:id="rId17"/>
    <p:sldId id="297" r:id="rId18"/>
    <p:sldId id="265" r:id="rId19"/>
    <p:sldId id="275" r:id="rId20"/>
    <p:sldId id="276" r:id="rId21"/>
    <p:sldId id="277" r:id="rId22"/>
    <p:sldId id="278" r:id="rId23"/>
    <p:sldId id="296" r:id="rId24"/>
    <p:sldId id="295" r:id="rId25"/>
    <p:sldId id="290" r:id="rId26"/>
    <p:sldId id="291" r:id="rId27"/>
    <p:sldId id="313" r:id="rId28"/>
    <p:sldId id="292" r:id="rId29"/>
    <p:sldId id="264" r:id="rId30"/>
    <p:sldId id="285" r:id="rId31"/>
    <p:sldId id="449" r:id="rId32"/>
    <p:sldId id="4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se, Bridgett" initials="FB" lastIdx="1" clrIdx="0">
    <p:extLst>
      <p:ext uri="{19B8F6BF-5375-455C-9EA6-DF929625EA0E}">
        <p15:presenceInfo xmlns:p15="http://schemas.microsoft.com/office/powerpoint/2012/main" userId="S-1-5-21-247192695-2300130985-685346472-48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A86"/>
    <a:srgbClr val="FF5223"/>
    <a:srgbClr val="444444"/>
    <a:srgbClr val="90C430"/>
    <a:srgbClr val="FF99FF"/>
    <a:srgbClr val="8AC53F"/>
    <a:srgbClr val="012539"/>
    <a:srgbClr val="00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5285" autoAdjust="0"/>
  </p:normalViewPr>
  <p:slideViewPr>
    <p:cSldViewPr snapToGrid="0">
      <p:cViewPr varScale="1">
        <p:scale>
          <a:sx n="67" d="100"/>
          <a:sy n="67" d="100"/>
        </p:scale>
        <p:origin x="197" y="38"/>
      </p:cViewPr>
      <p:guideLst>
        <p:guide orient="horz" pos="1440"/>
        <p:guide pos="3840"/>
      </p:guideLst>
    </p:cSldViewPr>
  </p:slideViewPr>
  <p:outlineViewPr>
    <p:cViewPr>
      <p:scale>
        <a:sx n="33" d="100"/>
        <a:sy n="33" d="100"/>
      </p:scale>
      <p:origin x="0" y="-270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043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D037AE-F145-49F3-9340-C23B2BF858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F4EB-BC97-4386-BB9E-085FAC4A45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61DCF-EA27-4A53-8157-94E8B1165E64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08D8-D5B1-44C6-AEF8-96AAF6DE50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7959D-FB84-4533-B6F2-230ECC6C26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3900-2926-42F4-97D5-AA2FCD2C8A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54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A007B-25B0-4A75-9790-3968217BD731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DE8EB-FA5D-4DFE-8255-4248BB4968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3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DE8EB-FA5D-4DFE-8255-4248BB4968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2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DE8EB-FA5D-4DFE-8255-4248BB4968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2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26CB09-B1E4-488C-8A1E-AA676FDF2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16878"/>
            <a:ext cx="8714362" cy="7243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ALL CAPS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4F8B6-CB25-4A08-B7CD-36D0D9453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838325"/>
            <a:ext cx="8296072" cy="656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Sentence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2A6F99-5C1D-4559-9F92-F9D525A15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363397"/>
            <a:ext cx="5951706" cy="1322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Date: xx/xx/</a:t>
            </a:r>
            <a:r>
              <a:rPr lang="en-US" dirty="0" err="1"/>
              <a:t>xxxx</a:t>
            </a:r>
            <a:endParaRPr lang="en-US" dirty="0"/>
          </a:p>
          <a:p>
            <a:pPr lvl="0"/>
            <a:r>
              <a:rPr lang="en-US" dirty="0"/>
              <a:t>Presented to: Client Name</a:t>
            </a:r>
          </a:p>
          <a:p>
            <a:pPr lvl="0"/>
            <a:r>
              <a:rPr lang="en-US" dirty="0"/>
              <a:t>Presented by: Presenter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C460A2-24F3-44FF-B1EF-B7981AC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660" y="6196184"/>
            <a:ext cx="2452777" cy="3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 Shot Sequ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02A01F-1A64-4855-B088-D7E32D6274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0527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7E090B-2EF9-4A79-BB09-DE39A391E1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405269"/>
            <a:ext cx="6096000" cy="3428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040CAA3C-A9B6-4619-9CE7-991C48DFC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7A2121-7734-4004-A3D8-AC035E32EB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914" y="6537953"/>
            <a:ext cx="1315202" cy="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8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>
            <a:extLst>
              <a:ext uri="{FF2B5EF4-FFF2-40B4-BE49-F238E27FC236}">
                <a16:creationId xmlns:a16="http://schemas.microsoft.com/office/drawing/2014/main" id="{040CAA3C-A9B6-4619-9CE7-991C48DFC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5ABF1A8-AE8B-4799-BEB3-F61CC0EFB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8914" y="6537953"/>
            <a:ext cx="1315202" cy="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26CB09-B1E4-488C-8A1E-AA676FDF2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16878"/>
            <a:ext cx="8714362" cy="7243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ALL CAPS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4F8B6-CB25-4A08-B7CD-36D0D9453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838325"/>
            <a:ext cx="8296072" cy="656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Sentence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2A6F99-5C1D-4559-9F92-F9D525A15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363397"/>
            <a:ext cx="5951706" cy="1322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Date: xx/xx/</a:t>
            </a:r>
            <a:r>
              <a:rPr lang="en-US" dirty="0" err="1"/>
              <a:t>xxxx</a:t>
            </a:r>
            <a:endParaRPr lang="en-US" dirty="0"/>
          </a:p>
          <a:p>
            <a:pPr lvl="0"/>
            <a:r>
              <a:rPr lang="en-US" dirty="0"/>
              <a:t>Presented to: Client Name</a:t>
            </a:r>
          </a:p>
          <a:p>
            <a:pPr lvl="0"/>
            <a:r>
              <a:rPr lang="en-US" dirty="0"/>
              <a:t>Presented by: Presenter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C460A2-24F3-44FF-B1EF-B7981AC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076" y="6217511"/>
            <a:ext cx="2452777" cy="375796"/>
          </a:xfrm>
          <a:prstGeom prst="rect">
            <a:avLst/>
          </a:prstGeom>
        </p:spPr>
      </p:pic>
      <p:pic>
        <p:nvPicPr>
          <p:cNvPr id="1026" name="Picture 2" descr="Image result for logo placeholder">
            <a:extLst>
              <a:ext uri="{FF2B5EF4-FFF2-40B4-BE49-F238E27FC236}">
                <a16:creationId xmlns:a16="http://schemas.microsoft.com/office/drawing/2014/main" id="{C4823F96-4DD4-4A2F-80FD-CC20DDDAF7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17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1 Si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A146702-20C8-4ACA-A60A-4EC52DC13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915" y="3122916"/>
            <a:ext cx="5805085" cy="4665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 Slide No Icon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FB4A63-3A43-46A4-9001-8493AA86D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B314AA0-A069-4D58-9E52-97BDC7BB9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D65380-9AB3-4A6C-9D22-F479050264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8016" y="4334042"/>
            <a:ext cx="3257834" cy="2790879"/>
          </a:xfrm>
          <a:prstGeom prst="rect">
            <a:avLst/>
          </a:prstGeom>
        </p:spPr>
      </p:pic>
      <p:pic>
        <p:nvPicPr>
          <p:cNvPr id="8" name="Picture 2" descr="Image result for logo placeholder">
            <a:extLst>
              <a:ext uri="{FF2B5EF4-FFF2-40B4-BE49-F238E27FC236}">
                <a16:creationId xmlns:a16="http://schemas.microsoft.com/office/drawing/2014/main" id="{F79F6FF9-7303-4129-A471-4D42221DC9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23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42033-301E-4281-8D90-A0ACA0CFE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61C8B9C-4914-4CD8-800F-29EFA036E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75DD34-1547-4AB7-B030-4A5CA5F42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115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B6B5E02-9ADE-4239-ADE8-7761B7EBF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0030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7A0D81B-2A50-4AB5-87A9-CE0FA52700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5946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A8EEC6-976C-4642-A79B-18B32E9C59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8016" y="4334042"/>
            <a:ext cx="3257834" cy="27908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C53AC2D-A824-4041-9F47-C93FC72A2E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pic>
        <p:nvPicPr>
          <p:cNvPr id="18" name="Picture 2" descr="Image result for logo placeholder">
            <a:extLst>
              <a:ext uri="{FF2B5EF4-FFF2-40B4-BE49-F238E27FC236}">
                <a16:creationId xmlns:a16="http://schemas.microsoft.com/office/drawing/2014/main" id="{8CDAC7B8-D7A1-4B56-B47B-FE4F930399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37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B314AA0-A069-4D58-9E52-97BDC7BB9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EB8723C-D5B7-483A-BB19-D0BABF29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pic>
        <p:nvPicPr>
          <p:cNvPr id="10" name="Picture 2" descr="Image result for logo placeholder">
            <a:extLst>
              <a:ext uri="{FF2B5EF4-FFF2-40B4-BE49-F238E27FC236}">
                <a16:creationId xmlns:a16="http://schemas.microsoft.com/office/drawing/2014/main" id="{41E506BF-2A40-444A-9C9E-02DB918219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5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*only use to accomodate p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3790073-5F4B-4201-A9C3-4C781F022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DC14C89-2F6A-40E9-B0F1-1B87D3448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1A7A6B-510C-4686-85B9-17F2E5BDC5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pic>
        <p:nvPicPr>
          <p:cNvPr id="8" name="Picture 2" descr="Image result for logo placeholder">
            <a:extLst>
              <a:ext uri="{FF2B5EF4-FFF2-40B4-BE49-F238E27FC236}">
                <a16:creationId xmlns:a16="http://schemas.microsoft.com/office/drawing/2014/main" id="{C4D51CA8-1D31-469C-A74D-94983E770C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16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creen Shot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5571226" cy="12644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C5FC7-4877-45F8-8BE7-959E9A214F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5857" y="0"/>
            <a:ext cx="5446143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44DDD85F-5546-4D58-A65C-86C9E6282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258106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9152A20-0705-4D73-AFEC-6270F40778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305" y="6415757"/>
            <a:ext cx="1315202" cy="201506"/>
          </a:xfrm>
          <a:prstGeom prst="rect">
            <a:avLst/>
          </a:prstGeom>
        </p:spPr>
      </p:pic>
      <p:pic>
        <p:nvPicPr>
          <p:cNvPr id="13" name="Picture 2" descr="Image result for logo placeholder">
            <a:extLst>
              <a:ext uri="{FF2B5EF4-FFF2-40B4-BE49-F238E27FC236}">
                <a16:creationId xmlns:a16="http://schemas.microsoft.com/office/drawing/2014/main" id="{7FC6879A-C9D4-4C34-9B57-B7F2D710A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1" y="6206392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4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creen Shot 2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A35C34A-075B-46C9-9E53-5B1D0EBE2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969" y="0"/>
            <a:ext cx="3997374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A39E8CD-A763-4F39-9F54-A1FCF9C339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4626" y="0"/>
            <a:ext cx="3997374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17623E7-BB86-4923-B5A1-56062F8970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8381" y="2079139"/>
            <a:ext cx="3725174" cy="44588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8" name="Title 15">
            <a:extLst>
              <a:ext uri="{FF2B5EF4-FFF2-40B4-BE49-F238E27FC236}">
                <a16:creationId xmlns:a16="http://schemas.microsoft.com/office/drawing/2014/main" id="{75C8C2AC-0E32-4E67-986B-DE926A62CF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6476" y="409108"/>
            <a:ext cx="3725174" cy="1247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867F2B-9206-4213-9E96-44E8AF53D1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313" y="6469915"/>
            <a:ext cx="1315202" cy="201506"/>
          </a:xfrm>
          <a:prstGeom prst="rect">
            <a:avLst/>
          </a:prstGeom>
        </p:spPr>
      </p:pic>
      <p:pic>
        <p:nvPicPr>
          <p:cNvPr id="12" name="Picture 2" descr="Image result for logo placeholder">
            <a:extLst>
              <a:ext uri="{FF2B5EF4-FFF2-40B4-BE49-F238E27FC236}">
                <a16:creationId xmlns:a16="http://schemas.microsoft.com/office/drawing/2014/main" id="{7BA81414-8951-4A3E-80AC-FE326146BE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39" y="6199044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0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1 Si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A146702-20C8-4ACA-A60A-4EC52DC13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915" y="3122916"/>
            <a:ext cx="5805085" cy="4665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 Slide No Icon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29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 Sh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FB4A63-3A43-46A4-9001-8493AA86D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680" y="6537953"/>
            <a:ext cx="1315202" cy="201506"/>
          </a:xfrm>
          <a:prstGeom prst="rect">
            <a:avLst/>
          </a:prstGeom>
        </p:spPr>
      </p:pic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588" y="1442379"/>
            <a:ext cx="5068824" cy="5784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98BDB-A3A6-42BA-B2A5-2FB21787D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4558" y="3918031"/>
            <a:ext cx="5398884" cy="20987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02A01F-1A64-4855-B088-D7E32D6274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7E090B-2EF9-4A79-BB09-DE39A391E1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3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 Shot Sequ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02A01F-1A64-4855-B088-D7E32D6274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0527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7E090B-2EF9-4A79-BB09-DE39A391E1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405269"/>
            <a:ext cx="6096000" cy="3428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040CAA3C-A9B6-4619-9CE7-991C48DFC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7A77FC-4B9A-47B9-AAF9-1C6266421A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pic>
        <p:nvPicPr>
          <p:cNvPr id="12" name="Picture 2" descr="Image result for logo placeholder">
            <a:extLst>
              <a:ext uri="{FF2B5EF4-FFF2-40B4-BE49-F238E27FC236}">
                <a16:creationId xmlns:a16="http://schemas.microsoft.com/office/drawing/2014/main" id="{31916CC1-0983-4D03-A74A-C9AC4CF26A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>
            <a:extLst>
              <a:ext uri="{FF2B5EF4-FFF2-40B4-BE49-F238E27FC236}">
                <a16:creationId xmlns:a16="http://schemas.microsoft.com/office/drawing/2014/main" id="{040CAA3C-A9B6-4619-9CE7-991C48DFC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464B01-0370-438B-98B5-058B2832A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8250" y="6348140"/>
            <a:ext cx="1315202" cy="201506"/>
          </a:xfrm>
          <a:prstGeom prst="rect">
            <a:avLst/>
          </a:prstGeom>
        </p:spPr>
      </p:pic>
      <p:pic>
        <p:nvPicPr>
          <p:cNvPr id="5" name="Picture 2" descr="Image result for logo placeholder">
            <a:extLst>
              <a:ext uri="{FF2B5EF4-FFF2-40B4-BE49-F238E27FC236}">
                <a16:creationId xmlns:a16="http://schemas.microsoft.com/office/drawing/2014/main" id="{D83D0D93-0798-466D-A718-6B80DA283D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61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04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FB4A63-3A43-46A4-9001-8493AA86D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914" y="6348140"/>
            <a:ext cx="1315202" cy="201506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B314AA0-A069-4D58-9E52-97BDC7BB9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D65380-9AB3-4A6C-9D22-F479050264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8016" y="4334042"/>
            <a:ext cx="3257834" cy="27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42033-301E-4281-8D90-A0ACA0CFE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61C8B9C-4914-4CD8-800F-29EFA036E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75DD34-1547-4AB7-B030-4A5CA5F42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115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B6B5E02-9ADE-4239-ADE8-7761B7EBF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0030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7A0D81B-2A50-4AB5-87A9-CE0FA52700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5946" y="2749425"/>
            <a:ext cx="2204296" cy="2179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175879-B780-4AFF-A435-66BB8B2329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914" y="6537953"/>
            <a:ext cx="1315202" cy="201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A8EEC6-976C-4642-A79B-18B32E9C59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8016" y="4334042"/>
            <a:ext cx="3257834" cy="27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5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B314AA0-A069-4D58-9E52-97BDC7BB9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5398884" cy="39846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61992BD-748A-4253-97A1-932BF6B4C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914" y="6537953"/>
            <a:ext cx="1315202" cy="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3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*only use to accomodate p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3790073-5F4B-4201-A9C3-4C781F022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36687"/>
            <a:ext cx="10515600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DC14C89-2F6A-40E9-B0F1-1B87D3448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10515600" cy="612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4BDD0B1-3CF7-4AF0-A04A-C00DFA4E8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914" y="6537953"/>
            <a:ext cx="1315202" cy="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creen Shot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FB4A63-3A43-46A4-9001-8493AA86D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680" y="6537953"/>
            <a:ext cx="1315202" cy="201506"/>
          </a:xfrm>
          <a:prstGeom prst="rect">
            <a:avLst/>
          </a:prstGeom>
        </p:spPr>
      </p:pic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9107"/>
            <a:ext cx="5571226" cy="12644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C5FC7-4877-45F8-8BE7-959E9A214F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5857" y="0"/>
            <a:ext cx="5446143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44DDD85F-5546-4D58-A65C-86C9E6282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258106"/>
            <a:ext cx="5398884" cy="3984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343272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creen Shot 2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BF829-9000-4A63-833D-DB74B727B7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A35C34A-075B-46C9-9E53-5B1D0EBE2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969" y="0"/>
            <a:ext cx="3997374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A39E8CD-A763-4F39-9F54-A1FCF9C339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4626" y="0"/>
            <a:ext cx="3997374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17623E7-BB86-4923-B5A1-56062F8970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8381" y="2079139"/>
            <a:ext cx="3725174" cy="44588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18" name="Title 15">
            <a:extLst>
              <a:ext uri="{FF2B5EF4-FFF2-40B4-BE49-F238E27FC236}">
                <a16:creationId xmlns:a16="http://schemas.microsoft.com/office/drawing/2014/main" id="{75C8C2AC-0E32-4E67-986B-DE926A62CF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6476" y="409108"/>
            <a:ext cx="3725174" cy="1247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1154925-5259-4759-8A24-3B1A673AB5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399" y="6537953"/>
            <a:ext cx="1315202" cy="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 Sh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585BA96-9B13-4E93-A023-A510DD728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" y="6537953"/>
            <a:ext cx="1210999" cy="2414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FB4A63-3A43-46A4-9001-8493AA86D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680" y="6537953"/>
            <a:ext cx="1315202" cy="201506"/>
          </a:xfrm>
          <a:prstGeom prst="rect">
            <a:avLst/>
          </a:prstGeom>
        </p:spPr>
      </p:pic>
      <p:sp>
        <p:nvSpPr>
          <p:cNvPr id="12" name="Title 15">
            <a:extLst>
              <a:ext uri="{FF2B5EF4-FFF2-40B4-BE49-F238E27FC236}">
                <a16:creationId xmlns:a16="http://schemas.microsoft.com/office/drawing/2014/main" id="{37F87745-2FD4-4E6D-9DD9-F4B919EB2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588" y="1442379"/>
            <a:ext cx="5068824" cy="5784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 slide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98BDB-A3A6-42BA-B2A5-2FB21787D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4558" y="3918031"/>
            <a:ext cx="5398884" cy="20987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buClr>
                <a:schemeClr val="accent5"/>
              </a:buClr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02A01F-1A64-4855-B088-D7E32D6274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17E090B-2EF9-4A79-BB09-DE39A391E1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5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B25C9D-9E05-4415-8FA0-914FC102A61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32" y="6252138"/>
            <a:ext cx="1830967" cy="3651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E8703B0-562F-494C-8740-03988A4A1EA0}"/>
              </a:ext>
            </a:extLst>
          </p:cNvPr>
          <p:cNvSpPr txBox="1">
            <a:spLocks/>
          </p:cNvSpPr>
          <p:nvPr userDrawn="1"/>
        </p:nvSpPr>
        <p:spPr>
          <a:xfrm>
            <a:off x="838200" y="1016878"/>
            <a:ext cx="8714362" cy="7243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ALL CAPS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0659DB-B81F-4AB1-9194-BACC392978D6}"/>
              </a:ext>
            </a:extLst>
          </p:cNvPr>
          <p:cNvSpPr txBox="1">
            <a:spLocks/>
          </p:cNvSpPr>
          <p:nvPr userDrawn="1"/>
        </p:nvSpPr>
        <p:spPr>
          <a:xfrm>
            <a:off x="838200" y="1838325"/>
            <a:ext cx="8296072" cy="656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Subtitle Sentence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48BAE-7D25-4ED8-82AF-3B4F104700BE}"/>
              </a:ext>
            </a:extLst>
          </p:cNvPr>
          <p:cNvSpPr txBox="1">
            <a:spLocks/>
          </p:cNvSpPr>
          <p:nvPr userDrawn="1"/>
        </p:nvSpPr>
        <p:spPr>
          <a:xfrm>
            <a:off x="838200" y="4363397"/>
            <a:ext cx="5951706" cy="1322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Date: xx/xx/xxxx</a:t>
            </a:r>
          </a:p>
          <a:p>
            <a:r>
              <a:rPr lang="en-US" dirty="0"/>
              <a:t>Presented to: Client Name</a:t>
            </a:r>
          </a:p>
          <a:p>
            <a:r>
              <a:rPr lang="en-US" dirty="0"/>
              <a:t>Presented by: Presenter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3B287-E417-4BCA-88D3-DBB0FE6B1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8799" y="62521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C3C46-7116-4A64-B688-C5372D33B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7" r:id="rId4"/>
    <p:sldLayoutId id="2147483669" r:id="rId5"/>
    <p:sldLayoutId id="2147483664" r:id="rId6"/>
    <p:sldLayoutId id="2147483670" r:id="rId7"/>
    <p:sldLayoutId id="2147483675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7A9A6D2F-7E80-435D-870A-8ACF337E9B9D}"/>
              </a:ext>
            </a:extLst>
          </p:cNvPr>
          <p:cNvSpPr txBox="1">
            <a:spLocks/>
          </p:cNvSpPr>
          <p:nvPr userDrawn="1"/>
        </p:nvSpPr>
        <p:spPr>
          <a:xfrm>
            <a:off x="838200" y="1016878"/>
            <a:ext cx="8714362" cy="7243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ALL CAPS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EA8E781-1463-40C8-BC8B-E48F9481A09C}"/>
              </a:ext>
            </a:extLst>
          </p:cNvPr>
          <p:cNvSpPr txBox="1">
            <a:spLocks/>
          </p:cNvSpPr>
          <p:nvPr userDrawn="1"/>
        </p:nvSpPr>
        <p:spPr>
          <a:xfrm>
            <a:off x="838200" y="1838325"/>
            <a:ext cx="8296072" cy="656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Subtitle Sentence Case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FE99F6-01A3-49F4-8E49-B74F185D972C}"/>
              </a:ext>
            </a:extLst>
          </p:cNvPr>
          <p:cNvSpPr txBox="1">
            <a:spLocks/>
          </p:cNvSpPr>
          <p:nvPr userDrawn="1"/>
        </p:nvSpPr>
        <p:spPr>
          <a:xfrm>
            <a:off x="838200" y="4363397"/>
            <a:ext cx="5951706" cy="1322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Date: xx/xx/xxxx</a:t>
            </a:r>
          </a:p>
          <a:p>
            <a:r>
              <a:rPr lang="en-US" dirty="0"/>
              <a:t>Presented to: Client Name</a:t>
            </a:r>
          </a:p>
          <a:p>
            <a:r>
              <a:rPr lang="en-US" dirty="0"/>
              <a:t>Presented by: Presenter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3FF72B-134B-46C8-871A-EC51C16AE13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6076" y="6217511"/>
            <a:ext cx="2452777" cy="375796"/>
          </a:xfrm>
          <a:prstGeom prst="rect">
            <a:avLst/>
          </a:prstGeom>
        </p:spPr>
      </p:pic>
      <p:pic>
        <p:nvPicPr>
          <p:cNvPr id="12" name="Picture 2" descr="Image result for logo placeholder">
            <a:extLst>
              <a:ext uri="{FF2B5EF4-FFF2-40B4-BE49-F238E27FC236}">
                <a16:creationId xmlns:a16="http://schemas.microsoft.com/office/drawing/2014/main" id="{5E8CF1CF-3EAB-4EB2-8AD0-7FBE23667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76" y="6077269"/>
            <a:ext cx="1181304" cy="6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poser-playground.mybluemix.net/edito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e.io/" TargetMode="External"/><Relationship Id="rId2" Type="http://schemas.openxmlformats.org/officeDocument/2006/relationships/hyperlink" Target="https://docs.accordproject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cloud/blockchain-platfor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vimeo.com/294769622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Hkc-DH0ep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oOywU_rXgFE" TargetMode="External"/><Relationship Id="rId4" Type="http://schemas.openxmlformats.org/officeDocument/2006/relationships/hyperlink" Target="https://www.bloomberg.com/news/videos/2018-05-10/de-beers-blockchain-vide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xGLc-zz9cA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ackingdistributed.com/2016/06/18/analysis-of-the-dao-exploit/" TargetMode="External"/><Relationship Id="rId2" Type="http://schemas.openxmlformats.org/officeDocument/2006/relationships/hyperlink" Target="https://blockexplorer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AO_(organization)#cite_note-FT-TheDao20160517-6" TargetMode="External"/><Relationship Id="rId2" Type="http://schemas.openxmlformats.org/officeDocument/2006/relationships/hyperlink" Target="https://en.wikipedia.org/wiki/The_DAO_(organization)#cite_note-tc20160516-26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slock.it/the-history-of-the-dao-and-lessons-learned-d06740f8cfa5" TargetMode="External"/><Relationship Id="rId4" Type="http://schemas.openxmlformats.org/officeDocument/2006/relationships/hyperlink" Target="https://en.wikipedia.org/wiki/The_DAO_(organization)#cite_note-technologyreview.com1-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67C547-982F-4B3D-ABB4-B245880B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878"/>
            <a:ext cx="8714362" cy="724373"/>
          </a:xfrm>
        </p:spPr>
        <p:txBody>
          <a:bodyPr/>
          <a:lstStyle/>
          <a:p>
            <a:r>
              <a:rPr lang="en-US" dirty="0"/>
              <a:t>Emerging technology meetups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54B0B2-57B5-43B1-8705-7E783581F6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#2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EFA67B-5828-4EA5-A5A9-F805CFCA5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December 14, </a:t>
            </a:r>
            <a:r>
              <a:rPr lang="en-US" dirty="0"/>
              <a:t>2018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D9C90C-D978-4AE7-B36C-75F19EF589B5}"/>
              </a:ext>
            </a:extLst>
          </p:cNvPr>
          <p:cNvSpPr txBox="1">
            <a:spLocks/>
          </p:cNvSpPr>
          <p:nvPr/>
        </p:nvSpPr>
        <p:spPr>
          <a:xfrm>
            <a:off x="740924" y="2772721"/>
            <a:ext cx="8296072" cy="6562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/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42026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3D05-381A-4031-B042-B864E401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Blockchain: 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57D54-18E1-46B9-B396-4D2441541793}"/>
              </a:ext>
            </a:extLst>
          </p:cNvPr>
          <p:cNvSpPr/>
          <p:nvPr/>
        </p:nvSpPr>
        <p:spPr>
          <a:xfrm>
            <a:off x="2708988" y="6305833"/>
            <a:ext cx="6774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https://composer-playground.mybluemix.net/editor</a:t>
            </a:r>
            <a:endParaRPr lang="en-US" sz="1100" dirty="0"/>
          </a:p>
          <a:p>
            <a:pPr algn="ctr"/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C5193-6012-42CA-963D-0DAEB437B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41"/>
          <a:stretch/>
        </p:blipFill>
        <p:spPr>
          <a:xfrm>
            <a:off x="1593118" y="1226549"/>
            <a:ext cx="9005763" cy="4679730"/>
          </a:xfrm>
          <a:prstGeom prst="rect">
            <a:avLst/>
          </a:prstGeom>
          <a:ln>
            <a:solidFill>
              <a:srgbClr val="B6DA86"/>
            </a:solidFill>
          </a:ln>
        </p:spPr>
      </p:pic>
    </p:spTree>
    <p:extLst>
      <p:ext uri="{BB962C8B-B14F-4D97-AF65-F5344CB8AC3E}">
        <p14:creationId xmlns:p14="http://schemas.microsoft.com/office/powerpoint/2010/main" val="379187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B12A-175B-453E-A597-85A939C1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Demonstration: </a:t>
            </a:r>
            <a:r>
              <a:rPr lang="en-US" b="1" dirty="0"/>
              <a:t>Hyperledger composer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A large ship in the water&#10;&#10;Description automatically generated">
            <a:extLst>
              <a:ext uri="{FF2B5EF4-FFF2-40B4-BE49-F238E27FC236}">
                <a16:creationId xmlns:a16="http://schemas.microsoft.com/office/drawing/2014/main" id="{025641F9-750D-4FFB-B91F-48989CDE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31" y="1497155"/>
            <a:ext cx="5528138" cy="41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D92D-852C-4F78-BD28-B9B00947D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436687"/>
            <a:ext cx="10515599" cy="3984625"/>
          </a:xfrm>
        </p:spPr>
        <p:txBody>
          <a:bodyPr/>
          <a:lstStyle/>
          <a:p>
            <a:r>
              <a:rPr lang="en-US"/>
              <a:t>Accord Project </a:t>
            </a:r>
            <a:r>
              <a:rPr lang="en-US" b="1"/>
              <a:t>- </a:t>
            </a:r>
            <a:r>
              <a:rPr lang="en-US" b="1">
                <a:hlinkClick r:id="rId2"/>
              </a:rPr>
              <a:t>https://docs.accordproject.org/</a:t>
            </a:r>
            <a:endParaRPr lang="en-US" dirty="0"/>
          </a:p>
          <a:p>
            <a:pPr lvl="1"/>
            <a:r>
              <a:rPr lang="en-US" dirty="0"/>
              <a:t>Focused on templating legal contracts</a:t>
            </a:r>
          </a:p>
          <a:p>
            <a:r>
              <a:rPr lang="en-US"/>
              <a:t>Clause </a:t>
            </a:r>
            <a:r>
              <a:rPr lang="en-US" b="1"/>
              <a:t>- </a:t>
            </a:r>
            <a:r>
              <a:rPr lang="en-US" b="1">
                <a:hlinkClick r:id="rId3"/>
              </a:rPr>
              <a:t>https://clause.io/</a:t>
            </a:r>
            <a:r>
              <a:rPr lang="en-US" b="1"/>
              <a:t> </a:t>
            </a:r>
            <a:endParaRPr lang="en-US" dirty="0"/>
          </a:p>
          <a:p>
            <a:pPr lvl="1"/>
            <a:r>
              <a:rPr lang="en-US" dirty="0"/>
              <a:t>Delivering connected contracting to blockchain</a:t>
            </a:r>
          </a:p>
          <a:p>
            <a:pPr lvl="1"/>
            <a:r>
              <a:rPr lang="en-US" dirty="0"/>
              <a:t>The implementation environment</a:t>
            </a:r>
          </a:p>
          <a:p>
            <a:r>
              <a:rPr lang="en-US"/>
              <a:t>IBM </a:t>
            </a:r>
            <a:r>
              <a:rPr lang="en-US" b="1"/>
              <a:t>– </a:t>
            </a:r>
            <a:r>
              <a:rPr lang="en-US" b="1">
                <a:hlinkClick r:id="rId4"/>
              </a:rPr>
              <a:t>https://www.ibm.com/cloud/blockchain-platform</a:t>
            </a:r>
            <a:endParaRPr lang="en-US" dirty="0"/>
          </a:p>
          <a:p>
            <a:pPr lvl="1"/>
            <a:r>
              <a:rPr lang="en-US" dirty="0"/>
              <a:t>Deployment environment – </a:t>
            </a:r>
            <a:r>
              <a:rPr lang="en-US" dirty="0" err="1"/>
              <a:t>bluemix</a:t>
            </a:r>
            <a:r>
              <a:rPr lang="en-US" dirty="0"/>
              <a:t>/cloud</a:t>
            </a:r>
          </a:p>
          <a:p>
            <a:pPr lvl="1"/>
            <a:r>
              <a:rPr lang="en-US" dirty="0"/>
              <a:t>Hyperledger Composer – blockchain implementation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685D5-FC9F-49B5-8460-7339AAFE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Blockchain: </a:t>
            </a:r>
            <a:r>
              <a:rPr lang="en-US" b="1" dirty="0"/>
              <a:t>(Really) </a:t>
            </a:r>
            <a:r>
              <a:rPr lang="en-US" dirty="0"/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357954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9544FE-BFD5-4F50-B30C-4CE90461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Demonstration:</a:t>
            </a:r>
            <a:r>
              <a:rPr lang="en-US" b="1" dirty="0" err="1"/>
              <a:t>Connected</a:t>
            </a:r>
            <a:r>
              <a:rPr lang="en-US" b="1" dirty="0"/>
              <a:t> Contracts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44F6-8287-426C-B4C6-9BEAF2DED401}"/>
              </a:ext>
            </a:extLst>
          </p:cNvPr>
          <p:cNvSpPr txBox="1"/>
          <p:nvPr/>
        </p:nvSpPr>
        <p:spPr>
          <a:xfrm flipH="1">
            <a:off x="4909901" y="5215313"/>
            <a:ext cx="237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>
                <a:hlinkClick r:id="rId2"/>
              </a:rPr>
              <a:t>https</a:t>
            </a:r>
            <a:r>
              <a:rPr lang="en-US" sz="1100" u="sng" dirty="0">
                <a:hlinkClick r:id="rId2"/>
              </a:rPr>
              <a:t>://vimeo.com/294769622</a:t>
            </a:r>
            <a:endParaRPr lang="en-US" sz="1100" dirty="0"/>
          </a:p>
        </p:txBody>
      </p:sp>
      <p:pic>
        <p:nvPicPr>
          <p:cNvPr id="2050" name="Picture 2" descr="https://cdn.elev.io/file/uploads/yIvf0XOZ20ePkmQ2Mk6F5RpyguI9sc4iy0nPlAmp0jg/44iJx9id6-Xx6pl1Yuuo-NOCz2cNHyo-qTJS-u9FjWQ/1538330500135-nk8.png">
            <a:extLst>
              <a:ext uri="{FF2B5EF4-FFF2-40B4-BE49-F238E27FC236}">
                <a16:creationId xmlns:a16="http://schemas.microsoft.com/office/drawing/2014/main" id="{AF80DF56-382B-4D53-A6C2-853886AC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256" y="1317834"/>
            <a:ext cx="7451725" cy="36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9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0EA8EE-E4AD-4C06-97F7-A228438A3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Details…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B7D03-E155-4B8C-8EF7-98735118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05819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DD30-70A8-47AB-919C-2C4035C8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Ledger: Participants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74933-24BA-4615-99A5-61E686E7AD44}"/>
              </a:ext>
            </a:extLst>
          </p:cNvPr>
          <p:cNvSpPr txBox="1"/>
          <p:nvPr/>
        </p:nvSpPr>
        <p:spPr>
          <a:xfrm>
            <a:off x="740268" y="1231430"/>
            <a:ext cx="3161206" cy="2096588"/>
          </a:xfrm>
          <a:prstGeom prst="rect">
            <a:avLst/>
          </a:prstGeom>
          <a:solidFill>
            <a:srgbClr val="B6DA86"/>
          </a:solidFill>
          <a:ln w="28575">
            <a:noFill/>
          </a:ln>
        </p:spPr>
        <p:txBody>
          <a:bodyPr wrap="square" rtlCol="0">
            <a:noAutofit/>
          </a:bodyPr>
          <a:lstStyle/>
          <a:p>
            <a:r>
              <a:rPr lang="en-US" sz="1050" dirty="0"/>
              <a:t>ID: Farmer</a:t>
            </a:r>
          </a:p>
          <a:p>
            <a:r>
              <a:rPr lang="en-US" sz="1050" dirty="0"/>
              <a:t>{</a:t>
            </a:r>
          </a:p>
          <a:p>
            <a:r>
              <a:rPr lang="en-US" sz="1050" dirty="0"/>
              <a:t>  "$class": "</a:t>
            </a:r>
            <a:r>
              <a:rPr lang="en-US" sz="1050" dirty="0" err="1"/>
              <a:t>org.acme.shipping.perishable.Grower</a:t>
            </a:r>
            <a:r>
              <a:rPr lang="en-US" sz="1050" dirty="0"/>
              <a:t>",</a:t>
            </a:r>
          </a:p>
          <a:p>
            <a:r>
              <a:rPr lang="en-US" sz="1050" dirty="0"/>
              <a:t>  "email": "</a:t>
            </a:r>
            <a:r>
              <a:rPr lang="en-US" sz="900" dirty="0"/>
              <a:t>farmer</a:t>
            </a:r>
            <a:r>
              <a:rPr lang="en-US" sz="1050" dirty="0"/>
              <a:t>@email.com",</a:t>
            </a:r>
          </a:p>
          <a:p>
            <a:r>
              <a:rPr lang="en-US" sz="1050" dirty="0"/>
              <a:t>  "address": {</a:t>
            </a:r>
          </a:p>
          <a:p>
            <a:r>
              <a:rPr lang="en-US" sz="1050" dirty="0"/>
              <a:t>    "$class": "</a:t>
            </a:r>
            <a:r>
              <a:rPr lang="en-US" sz="1050" dirty="0" err="1"/>
              <a:t>org.acme.shipping.perishable.Address</a:t>
            </a:r>
            <a:r>
              <a:rPr lang="en-US" sz="1050" dirty="0"/>
              <a:t>",</a:t>
            </a:r>
          </a:p>
          <a:p>
            <a:r>
              <a:rPr lang="en-US" sz="1050" dirty="0"/>
              <a:t>    "country": "USA"</a:t>
            </a:r>
          </a:p>
          <a:p>
            <a:r>
              <a:rPr lang="en-US" sz="1050" dirty="0"/>
              <a:t>  },</a:t>
            </a:r>
          </a:p>
          <a:p>
            <a:r>
              <a:rPr lang="en-US" sz="1050" dirty="0"/>
              <a:t>  "</a:t>
            </a:r>
            <a:r>
              <a:rPr lang="en-US" sz="1050" dirty="0" err="1"/>
              <a:t>accountBalance</a:t>
            </a:r>
            <a:r>
              <a:rPr lang="en-US" sz="1050" dirty="0"/>
              <a:t>": 1500</a:t>
            </a:r>
          </a:p>
          <a:p>
            <a:r>
              <a:rPr lang="en-US" sz="1050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FE8122-7FD2-4B08-981C-96372B45CA8A}"/>
              </a:ext>
            </a:extLst>
          </p:cNvPr>
          <p:cNvSpPr/>
          <p:nvPr/>
        </p:nvSpPr>
        <p:spPr>
          <a:xfrm>
            <a:off x="4141177" y="4133928"/>
            <a:ext cx="3413734" cy="2220999"/>
          </a:xfrm>
          <a:prstGeom prst="rect">
            <a:avLst/>
          </a:prstGeom>
          <a:solidFill>
            <a:srgbClr val="B6DA86"/>
          </a:solidFill>
          <a:ln w="28575">
            <a:noFill/>
          </a:ln>
        </p:spPr>
        <p:txBody>
          <a:bodyPr wrap="square">
            <a:noAutofit/>
          </a:bodyPr>
          <a:lstStyle/>
          <a:p>
            <a:r>
              <a:rPr lang="en-US" sz="1100" dirty="0"/>
              <a:t>ID: Importer</a:t>
            </a:r>
          </a:p>
          <a:p>
            <a:r>
              <a:rPr lang="en-US" sz="1100" dirty="0"/>
              <a:t>{</a:t>
            </a:r>
          </a:p>
          <a:p>
            <a:r>
              <a:rPr lang="en-US" sz="1100" dirty="0"/>
              <a:t>  "$class": "</a:t>
            </a:r>
            <a:r>
              <a:rPr lang="en-US" sz="1100" dirty="0" err="1"/>
              <a:t>org.acme.shipping.perishable.Importer</a:t>
            </a:r>
            <a:r>
              <a:rPr lang="en-US" sz="1100" dirty="0"/>
              <a:t>",</a:t>
            </a:r>
          </a:p>
          <a:p>
            <a:r>
              <a:rPr lang="en-US" sz="1100" dirty="0"/>
              <a:t>  "email": "supermarket@email.com",</a:t>
            </a:r>
          </a:p>
          <a:p>
            <a:r>
              <a:rPr lang="en-US" sz="1100" dirty="0"/>
              <a:t>  "address": {</a:t>
            </a:r>
          </a:p>
          <a:p>
            <a:r>
              <a:rPr lang="en-US" sz="1100" dirty="0"/>
              <a:t>    "$class": "</a:t>
            </a:r>
            <a:r>
              <a:rPr lang="en-US" sz="1100" dirty="0" err="1"/>
              <a:t>org.acme.shipping.perishable.Address</a:t>
            </a:r>
            <a:r>
              <a:rPr lang="en-US" sz="1100" dirty="0"/>
              <a:t>",</a:t>
            </a:r>
          </a:p>
          <a:p>
            <a:r>
              <a:rPr lang="en-US" sz="1100" dirty="0"/>
              <a:t>    "country": "UK"</a:t>
            </a:r>
          </a:p>
          <a:p>
            <a:r>
              <a:rPr lang="en-US" sz="1100" dirty="0"/>
              <a:t>  },</a:t>
            </a:r>
          </a:p>
          <a:p>
            <a:r>
              <a:rPr lang="en-US" sz="1100" dirty="0"/>
              <a:t>  "</a:t>
            </a:r>
            <a:r>
              <a:rPr lang="en-US" sz="1100" dirty="0" err="1"/>
              <a:t>accountBalance</a:t>
            </a:r>
            <a:r>
              <a:rPr lang="en-US" sz="1100" dirty="0"/>
              <a:t>": 19500</a:t>
            </a:r>
          </a:p>
          <a:p>
            <a:r>
              <a:rPr lang="en-US" sz="1100" dirty="0"/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A740B3-6343-4700-A682-BFE4426EA4C3}"/>
              </a:ext>
            </a:extLst>
          </p:cNvPr>
          <p:cNvSpPr/>
          <p:nvPr/>
        </p:nvSpPr>
        <p:spPr>
          <a:xfrm>
            <a:off x="8045922" y="1231429"/>
            <a:ext cx="3176428" cy="2096587"/>
          </a:xfrm>
          <a:prstGeom prst="rect">
            <a:avLst/>
          </a:prstGeom>
          <a:solidFill>
            <a:srgbClr val="B6DA86"/>
          </a:solidFill>
          <a:ln w="28575">
            <a:noFill/>
          </a:ln>
        </p:spPr>
        <p:txBody>
          <a:bodyPr wrap="square">
            <a:noAutofit/>
          </a:bodyPr>
          <a:lstStyle/>
          <a:p>
            <a:r>
              <a:rPr lang="en-US" sz="1050" dirty="0" err="1"/>
              <a:t>ID:Shipper</a:t>
            </a:r>
            <a:endParaRPr lang="en-US" sz="1050" dirty="0"/>
          </a:p>
          <a:p>
            <a:r>
              <a:rPr lang="en-US" sz="1050" dirty="0"/>
              <a:t>{</a:t>
            </a:r>
          </a:p>
          <a:p>
            <a:r>
              <a:rPr lang="en-US" sz="1050" dirty="0"/>
              <a:t>  "$class": "</a:t>
            </a:r>
            <a:r>
              <a:rPr lang="en-US" sz="1050" dirty="0" err="1"/>
              <a:t>org.acme.shipping.perishable.Shipper</a:t>
            </a:r>
            <a:r>
              <a:rPr lang="en-US" sz="1050" dirty="0"/>
              <a:t>",</a:t>
            </a:r>
          </a:p>
          <a:p>
            <a:r>
              <a:rPr lang="en-US" sz="1050" dirty="0"/>
              <a:t>  "email": "shipper@email.com",</a:t>
            </a:r>
          </a:p>
          <a:p>
            <a:r>
              <a:rPr lang="en-US" sz="1050" dirty="0"/>
              <a:t>  "address": {</a:t>
            </a:r>
          </a:p>
          <a:p>
            <a:r>
              <a:rPr lang="en-US" sz="1050" dirty="0"/>
              <a:t>    "$class": "</a:t>
            </a:r>
            <a:r>
              <a:rPr lang="en-US" sz="1050" dirty="0" err="1"/>
              <a:t>org.acme.shipping.perishable.Address</a:t>
            </a:r>
            <a:r>
              <a:rPr lang="en-US" sz="1050" dirty="0"/>
              <a:t>",</a:t>
            </a:r>
          </a:p>
          <a:p>
            <a:r>
              <a:rPr lang="en-US" sz="1050" dirty="0"/>
              <a:t>    "country": "Panama"</a:t>
            </a:r>
          </a:p>
          <a:p>
            <a:r>
              <a:rPr lang="en-US" sz="1050" dirty="0"/>
              <a:t>  },</a:t>
            </a:r>
          </a:p>
          <a:p>
            <a:r>
              <a:rPr lang="en-US" sz="1050" dirty="0"/>
              <a:t>  "</a:t>
            </a:r>
            <a:r>
              <a:rPr lang="en-US" sz="1050" dirty="0" err="1"/>
              <a:t>accountBalance</a:t>
            </a:r>
            <a:r>
              <a:rPr lang="en-US" sz="1050" dirty="0"/>
              <a:t>": 30000</a:t>
            </a:r>
          </a:p>
          <a:p>
            <a:r>
              <a:rPr lang="en-US" sz="1050" dirty="0"/>
              <a:t>}</a:t>
            </a:r>
          </a:p>
        </p:txBody>
      </p:sp>
      <p:sp>
        <p:nvSpPr>
          <p:cNvPr id="41" name="Flowchart: Multidocument 40">
            <a:extLst>
              <a:ext uri="{FF2B5EF4-FFF2-40B4-BE49-F238E27FC236}">
                <a16:creationId xmlns:a16="http://schemas.microsoft.com/office/drawing/2014/main" id="{1ECCB054-2D85-4F04-9333-71270D477F38}"/>
              </a:ext>
            </a:extLst>
          </p:cNvPr>
          <p:cNvSpPr/>
          <p:nvPr/>
        </p:nvSpPr>
        <p:spPr>
          <a:xfrm>
            <a:off x="1789647" y="3666929"/>
            <a:ext cx="931818" cy="807455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Ledger</a:t>
            </a:r>
          </a:p>
        </p:txBody>
      </p:sp>
      <p:sp>
        <p:nvSpPr>
          <p:cNvPr id="42" name="Flowchart: Multidocument 41">
            <a:extLst>
              <a:ext uri="{FF2B5EF4-FFF2-40B4-BE49-F238E27FC236}">
                <a16:creationId xmlns:a16="http://schemas.microsoft.com/office/drawing/2014/main" id="{3C24F634-50BE-4C30-AD2C-53B941A380D2}"/>
              </a:ext>
            </a:extLst>
          </p:cNvPr>
          <p:cNvSpPr/>
          <p:nvPr/>
        </p:nvSpPr>
        <p:spPr>
          <a:xfrm>
            <a:off x="5382135" y="2911149"/>
            <a:ext cx="931818" cy="807455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Ledger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08424E7D-63BE-4AC8-98FB-5238FB8C4730}"/>
              </a:ext>
            </a:extLst>
          </p:cNvPr>
          <p:cNvSpPr/>
          <p:nvPr/>
        </p:nvSpPr>
        <p:spPr>
          <a:xfrm>
            <a:off x="9106043" y="3648266"/>
            <a:ext cx="931818" cy="807455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Ledger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3A8492-6EAF-4E4C-9832-29AE9295C50E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2319662" y="3328018"/>
            <a:ext cx="1209" cy="338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6DBFFD-B32F-4CFC-93AD-EAAE4A8D0B4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848024" y="3647032"/>
            <a:ext cx="20" cy="4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AFE8CA-2348-404B-A2F9-48F3D2C7E4EC}"/>
              </a:ext>
            </a:extLst>
          </p:cNvPr>
          <p:cNvCxnSpPr>
            <a:cxnSpLocks/>
            <a:stCxn id="21" idx="2"/>
            <a:endCxn id="43" idx="0"/>
          </p:cNvCxnSpPr>
          <p:nvPr/>
        </p:nvCxnSpPr>
        <p:spPr>
          <a:xfrm>
            <a:off x="9634136" y="3328016"/>
            <a:ext cx="1922" cy="32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3D3A31-3412-4C59-A99E-190585B7C5C1}"/>
              </a:ext>
            </a:extLst>
          </p:cNvPr>
          <p:cNvSpPr txBox="1"/>
          <p:nvPr/>
        </p:nvSpPr>
        <p:spPr>
          <a:xfrm>
            <a:off x="740267" y="4830856"/>
            <a:ext cx="2786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Using the blockchain and represented in </a:t>
            </a:r>
          </a:p>
          <a:p>
            <a:r>
              <a:rPr lang="en-US" b="1" i="1" dirty="0"/>
              <a:t>the blockchain.</a:t>
            </a:r>
          </a:p>
        </p:txBody>
      </p:sp>
    </p:spTree>
    <p:extLst>
      <p:ext uri="{BB962C8B-B14F-4D97-AF65-F5344CB8AC3E}">
        <p14:creationId xmlns:p14="http://schemas.microsoft.com/office/powerpoint/2010/main" val="324452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656A-21C7-4D35-B74C-B24DC3A6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Ledger: Assets</a:t>
            </a: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C19B5E4F-9EB1-4BD8-9DC1-D0182A5FE0C4}"/>
              </a:ext>
            </a:extLst>
          </p:cNvPr>
          <p:cNvSpPr/>
          <p:nvPr/>
        </p:nvSpPr>
        <p:spPr>
          <a:xfrm>
            <a:off x="2063916" y="1242830"/>
            <a:ext cx="1698171" cy="1698171"/>
          </a:xfrm>
          <a:prstGeom prst="verticalScroll">
            <a:avLst>
              <a:gd name="adj" fmla="val 10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arge ship in the water&#10;&#10;Description automatically generated">
            <a:extLst>
              <a:ext uri="{FF2B5EF4-FFF2-40B4-BE49-F238E27FC236}">
                <a16:creationId xmlns:a16="http://schemas.microsoft.com/office/drawing/2014/main" id="{BB5B2263-5384-4901-A8B8-C56BA0BED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99" y="3813658"/>
            <a:ext cx="2638425" cy="194310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B719B4-83E6-4F54-84DB-223BABD59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0" y="1509214"/>
            <a:ext cx="922562" cy="1137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5EE1D-FEE6-4F78-AA8E-0386C2C4C383}"/>
              </a:ext>
            </a:extLst>
          </p:cNvPr>
          <p:cNvSpPr txBox="1"/>
          <p:nvPr/>
        </p:nvSpPr>
        <p:spPr>
          <a:xfrm>
            <a:off x="2010856" y="2937017"/>
            <a:ext cx="170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Contract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89CDB-9D3F-41B9-B333-420ED9F155E4}"/>
              </a:ext>
            </a:extLst>
          </p:cNvPr>
          <p:cNvSpPr txBox="1"/>
          <p:nvPr/>
        </p:nvSpPr>
        <p:spPr>
          <a:xfrm>
            <a:off x="2090142" y="5811882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Shipment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538D04-3949-4615-8B46-64CEEAB765E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866607" y="4996390"/>
            <a:ext cx="644432" cy="47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340A6F-568D-44C8-8FB2-5DFA6A3EEE33}"/>
              </a:ext>
            </a:extLst>
          </p:cNvPr>
          <p:cNvSpPr txBox="1"/>
          <p:nvPr/>
        </p:nvSpPr>
        <p:spPr>
          <a:xfrm>
            <a:off x="4511039" y="5379565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You are here.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975DFC-A076-4F14-8456-CC8B12C0B221}"/>
              </a:ext>
            </a:extLst>
          </p:cNvPr>
          <p:cNvSpPr/>
          <p:nvPr/>
        </p:nvSpPr>
        <p:spPr>
          <a:xfrm>
            <a:off x="5712828" y="1026558"/>
            <a:ext cx="5819809" cy="21307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"$class": "</a:t>
            </a:r>
            <a:r>
              <a:rPr lang="en-US" sz="1000" dirty="0" err="1"/>
              <a:t>org.acme.shipping.perishable.Contract</a:t>
            </a:r>
            <a:r>
              <a:rPr lang="en-US" sz="1000" dirty="0"/>
              <a:t>",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contractId</a:t>
            </a:r>
            <a:r>
              <a:rPr lang="en-US" sz="1000" dirty="0"/>
              <a:t>": "CON_001",</a:t>
            </a:r>
          </a:p>
          <a:p>
            <a:r>
              <a:rPr lang="en-US" sz="1000" dirty="0"/>
              <a:t>  "grower": "resource:org.acme.shipping.perishable.Grower#farmer@email.com",</a:t>
            </a:r>
          </a:p>
          <a:p>
            <a:r>
              <a:rPr lang="en-US" sz="1000" dirty="0"/>
              <a:t>  "shipper": "resource:org.acme.shipping.perishable.Shipper#shipper@email.com",</a:t>
            </a:r>
          </a:p>
          <a:p>
            <a:r>
              <a:rPr lang="en-US" sz="1000" dirty="0"/>
              <a:t>  "importer": "resource:org.acme.shipping.perishable.Importer#supermarket@email.com",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arrivalDateTime</a:t>
            </a:r>
            <a:r>
              <a:rPr lang="en-US" sz="1000" dirty="0"/>
              <a:t>": "2018-11-14T19:52:42.079Z",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unitPrice</a:t>
            </a:r>
            <a:r>
              <a:rPr lang="en-US" sz="1000" dirty="0"/>
              <a:t>": 0.5,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minTemperature</a:t>
            </a:r>
            <a:r>
              <a:rPr lang="en-US" sz="1000" dirty="0"/>
              <a:t>": 2,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maxTemperature</a:t>
            </a:r>
            <a:r>
              <a:rPr lang="en-US" sz="1000" dirty="0"/>
              <a:t>": 10,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minPenaltyFactor</a:t>
            </a:r>
            <a:r>
              <a:rPr lang="en-US" sz="1000" dirty="0"/>
              <a:t>": 0.2,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maxPenaltyFactor</a:t>
            </a:r>
            <a:r>
              <a:rPr lang="en-US" sz="1000" dirty="0"/>
              <a:t>": 0.1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E8F27F-523A-4D7B-AAC0-3A9D1E5812A8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75933" y="2091916"/>
            <a:ext cx="2136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D19F6E-B8D8-4085-BF23-6E9EC3FAF676}"/>
              </a:ext>
            </a:extLst>
          </p:cNvPr>
          <p:cNvSpPr txBox="1"/>
          <p:nvPr/>
        </p:nvSpPr>
        <p:spPr>
          <a:xfrm>
            <a:off x="4332377" y="18634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As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2959C-EE05-45F5-A156-B584E059F1B7}"/>
              </a:ext>
            </a:extLst>
          </p:cNvPr>
          <p:cNvSpPr/>
          <p:nvPr/>
        </p:nvSpPr>
        <p:spPr>
          <a:xfrm>
            <a:off x="5738954" y="4111389"/>
            <a:ext cx="5383136" cy="13476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"$class": "</a:t>
            </a:r>
            <a:r>
              <a:rPr lang="en-US" sz="1000" dirty="0" err="1"/>
              <a:t>org.acme.shipping.perishable.Shipment</a:t>
            </a:r>
            <a:r>
              <a:rPr lang="en-US" sz="1000" dirty="0"/>
              <a:t>",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shipmentId</a:t>
            </a:r>
            <a:r>
              <a:rPr lang="en-US" sz="1000" dirty="0"/>
              <a:t>": "SHIP_003",</a:t>
            </a:r>
          </a:p>
          <a:p>
            <a:r>
              <a:rPr lang="en-US" sz="1000" dirty="0"/>
              <a:t>  "type": “BANANAS",</a:t>
            </a:r>
          </a:p>
          <a:p>
            <a:r>
              <a:rPr lang="en-US" sz="1000" dirty="0"/>
              <a:t>  "status": "CREATED",</a:t>
            </a:r>
          </a:p>
          <a:p>
            <a:r>
              <a:rPr lang="en-US" sz="1000" dirty="0"/>
              <a:t>  "</a:t>
            </a:r>
            <a:r>
              <a:rPr lang="en-US" sz="1000" dirty="0" err="1"/>
              <a:t>unitCount</a:t>
            </a:r>
            <a:r>
              <a:rPr lang="en-US" sz="1000" dirty="0"/>
              <a:t>": 0,</a:t>
            </a:r>
          </a:p>
          <a:p>
            <a:r>
              <a:rPr lang="en-US" sz="1000" dirty="0"/>
              <a:t>  "contract": "resource:org.acme.shipping.perishable.Contract#CON_001"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D42465-319A-4EBD-B773-8F288E7E1A28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280124" y="4785208"/>
            <a:ext cx="14588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DF2FF3-1546-404A-B1D4-3727EA168389}"/>
              </a:ext>
            </a:extLst>
          </p:cNvPr>
          <p:cNvSpPr txBox="1"/>
          <p:nvPr/>
        </p:nvSpPr>
        <p:spPr>
          <a:xfrm>
            <a:off x="4702490" y="455474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As data</a:t>
            </a:r>
          </a:p>
        </p:txBody>
      </p:sp>
    </p:spTree>
    <p:extLst>
      <p:ext uri="{BB962C8B-B14F-4D97-AF65-F5344CB8AC3E}">
        <p14:creationId xmlns:p14="http://schemas.microsoft.com/office/powerpoint/2010/main" val="127749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649E-23D5-447B-AFD5-458C7DFC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Ledger: Transactions</a:t>
            </a:r>
          </a:p>
        </p:txBody>
      </p:sp>
      <p:pic>
        <p:nvPicPr>
          <p:cNvPr id="5" name="Picture 4" descr="A large ship in the water&#10;&#10;Description automatically generated">
            <a:extLst>
              <a:ext uri="{FF2B5EF4-FFF2-40B4-BE49-F238E27FC236}">
                <a16:creationId xmlns:a16="http://schemas.microsoft.com/office/drawing/2014/main" id="{84ADE44C-FD50-401F-9419-ABA60013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6" y="1745892"/>
            <a:ext cx="2638425" cy="19708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8AD2F3-AE4F-49BA-8463-79548F3533CB}"/>
              </a:ext>
            </a:extLst>
          </p:cNvPr>
          <p:cNvCxnSpPr>
            <a:cxnSpLocks/>
          </p:cNvCxnSpPr>
          <p:nvPr/>
        </p:nvCxnSpPr>
        <p:spPr>
          <a:xfrm flipH="1" flipV="1">
            <a:off x="2709131" y="2933583"/>
            <a:ext cx="827172" cy="5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ction Button: Sound 9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09B9B892-59F1-46C4-80E4-676D8EBDD601}"/>
              </a:ext>
            </a:extLst>
          </p:cNvPr>
          <p:cNvSpPr/>
          <p:nvPr/>
        </p:nvSpPr>
        <p:spPr>
          <a:xfrm>
            <a:off x="3526972" y="3228703"/>
            <a:ext cx="418011" cy="400594"/>
          </a:xfrm>
          <a:prstGeom prst="actionButtonSou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24E0B-52B1-46AE-B244-575EE7F9A094}"/>
              </a:ext>
            </a:extLst>
          </p:cNvPr>
          <p:cNvSpPr txBox="1"/>
          <p:nvPr/>
        </p:nvSpPr>
        <p:spPr>
          <a:xfrm>
            <a:off x="7057059" y="4441372"/>
            <a:ext cx="47291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{</a:t>
            </a:r>
          </a:p>
          <a:p>
            <a:r>
              <a:rPr lang="en-US" sz="1000"/>
              <a:t> "$class": "</a:t>
            </a:r>
            <a:r>
              <a:rPr lang="en-US" sz="1000" err="1"/>
              <a:t>org.acme.shipping.perishable.TemperatureReading</a:t>
            </a:r>
            <a:r>
              <a:rPr lang="en-US" sz="1000"/>
              <a:t>",</a:t>
            </a:r>
          </a:p>
          <a:p>
            <a:r>
              <a:rPr lang="en-US" sz="1000"/>
              <a:t> "centigrade": 0,</a:t>
            </a:r>
          </a:p>
          <a:p>
            <a:r>
              <a:rPr lang="en-US" sz="1000"/>
              <a:t> "shipment": "resource:org.acme.shipping.perishable.Shipment#SHIP_003",</a:t>
            </a:r>
          </a:p>
          <a:p>
            <a:r>
              <a:rPr lang="en-US" sz="1000"/>
              <a:t> "</a:t>
            </a:r>
            <a:r>
              <a:rPr lang="en-US" sz="1000" err="1"/>
              <a:t>transactionId</a:t>
            </a:r>
            <a:r>
              <a:rPr lang="en-US" sz="1000"/>
              <a:t>": "6b117b2c-682c-4c12-81c5-7fcf4daf56b3",</a:t>
            </a:r>
          </a:p>
          <a:p>
            <a:r>
              <a:rPr lang="en-US" sz="1000"/>
              <a:t> "timestamp": "2018-11-14T19:00:13.999Z"</a:t>
            </a:r>
          </a:p>
          <a:p>
            <a:r>
              <a:rPr lang="en-US" sz="1000"/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A5C1E2-540D-4D2F-A329-737274157684}"/>
              </a:ext>
            </a:extLst>
          </p:cNvPr>
          <p:cNvGrpSpPr/>
          <p:nvPr/>
        </p:nvGrpSpPr>
        <p:grpSpPr>
          <a:xfrm>
            <a:off x="4563298" y="2647253"/>
            <a:ext cx="4092401" cy="1343872"/>
            <a:chOff x="4293329" y="4900199"/>
            <a:chExt cx="2949790" cy="19679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77DB8C-0BE4-4594-9159-A146FA190449}"/>
                </a:ext>
              </a:extLst>
            </p:cNvPr>
            <p:cNvSpPr/>
            <p:nvPr/>
          </p:nvSpPr>
          <p:spPr>
            <a:xfrm>
              <a:off x="4293329" y="5390841"/>
              <a:ext cx="294979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{</a:t>
              </a:r>
            </a:p>
            <a:p>
              <a:r>
                <a:rPr lang="en-US" sz="1000" dirty="0"/>
                <a:t>  "$class": "</a:t>
              </a:r>
              <a:r>
                <a:rPr lang="en-US" sz="1000" dirty="0" err="1"/>
                <a:t>org.acme.shipping.perishable.TemperatureReading</a:t>
              </a:r>
              <a:r>
                <a:rPr lang="en-US" sz="1000" dirty="0"/>
                <a:t>",</a:t>
              </a:r>
            </a:p>
            <a:p>
              <a:r>
                <a:rPr lang="en-US" sz="1000" dirty="0"/>
                <a:t>  "centigrade": 0,</a:t>
              </a:r>
            </a:p>
            <a:p>
              <a:r>
                <a:rPr lang="en-US" sz="1000" dirty="0"/>
                <a:t>  "shipment": "resource:org.acme.shipping.perishable.Shipment#SHIP_003"</a:t>
              </a:r>
            </a:p>
            <a:p>
              <a:r>
                <a:rPr lang="en-US" sz="1000" dirty="0"/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BE5B7A-13BC-4606-846D-E9FC9C3BF4AC}"/>
                </a:ext>
              </a:extLst>
            </p:cNvPr>
            <p:cNvSpPr txBox="1"/>
            <p:nvPr/>
          </p:nvSpPr>
          <p:spPr>
            <a:xfrm>
              <a:off x="5344479" y="4900199"/>
              <a:ext cx="672697" cy="405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Raw Data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FA321A-5EB9-493F-AB8D-C337973841F1}"/>
              </a:ext>
            </a:extLst>
          </p:cNvPr>
          <p:cNvCxnSpPr/>
          <p:nvPr/>
        </p:nvCxnSpPr>
        <p:spPr>
          <a:xfrm>
            <a:off x="4014651" y="3429000"/>
            <a:ext cx="322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625A257-5533-4F5F-9D31-0D2700313151}"/>
              </a:ext>
            </a:extLst>
          </p:cNvPr>
          <p:cNvCxnSpPr>
            <a:cxnSpLocks/>
            <a:stCxn id="4" idx="2"/>
            <a:endCxn id="12" idx="1"/>
          </p:cNvCxnSpPr>
          <p:nvPr/>
        </p:nvCxnSpPr>
        <p:spPr>
          <a:xfrm rot="16200000" flipH="1">
            <a:off x="6315768" y="4284856"/>
            <a:ext cx="1035023" cy="447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7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A263-A524-47A7-8380-9013A9B1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Ledger: Transaction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42D50-44B4-4351-B08C-B66F9519ABA4}"/>
              </a:ext>
            </a:extLst>
          </p:cNvPr>
          <p:cNvSpPr/>
          <p:nvPr/>
        </p:nvSpPr>
        <p:spPr>
          <a:xfrm>
            <a:off x="731514" y="1492901"/>
            <a:ext cx="3500851" cy="1815882"/>
          </a:xfrm>
          <a:prstGeom prst="rect">
            <a:avLst/>
          </a:prstGeom>
          <a:solidFill>
            <a:srgbClr val="B6DA86"/>
          </a:solidFill>
          <a:ln w="28575">
            <a:noFill/>
          </a:ln>
        </p:spPr>
        <p:txBody>
          <a:bodyPr wrap="square">
            <a:noAutofit/>
          </a:bodyPr>
          <a:lstStyle/>
          <a:p>
            <a:r>
              <a:rPr lang="en-US" sz="800" dirty="0"/>
              <a:t>/**</a:t>
            </a:r>
          </a:p>
          <a:p>
            <a:r>
              <a:rPr lang="en-US" sz="800" dirty="0"/>
              <a:t> * An abstract transaction that is related to a Shipment</a:t>
            </a:r>
          </a:p>
          <a:p>
            <a:r>
              <a:rPr lang="en-US" sz="800" dirty="0"/>
              <a:t> */</a:t>
            </a:r>
          </a:p>
          <a:p>
            <a:r>
              <a:rPr lang="en-US" sz="800" dirty="0"/>
              <a:t>abstract transaction </a:t>
            </a:r>
            <a:r>
              <a:rPr lang="en-US" sz="800" dirty="0" err="1"/>
              <a:t>ShipmentTransaction</a:t>
            </a:r>
            <a:r>
              <a:rPr lang="en-US" sz="800" dirty="0"/>
              <a:t> {</a:t>
            </a:r>
          </a:p>
          <a:p>
            <a:r>
              <a:rPr lang="en-US" sz="800" dirty="0"/>
              <a:t>  --&gt; Shipment </a:t>
            </a:r>
            <a:r>
              <a:rPr lang="en-US" sz="800" dirty="0" err="1"/>
              <a:t>shipment</a:t>
            </a:r>
            <a:endParaRPr lang="en-US" sz="800" dirty="0"/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/**</a:t>
            </a:r>
          </a:p>
          <a:p>
            <a:r>
              <a:rPr lang="en-US" sz="800" dirty="0"/>
              <a:t> * An temperature reading for a shipment. E.g. received from a</a:t>
            </a:r>
          </a:p>
          <a:p>
            <a:r>
              <a:rPr lang="en-US" sz="800" dirty="0"/>
              <a:t> * device within a temperature controlled shipping container</a:t>
            </a:r>
          </a:p>
          <a:p>
            <a:r>
              <a:rPr lang="en-US" sz="800" dirty="0"/>
              <a:t> */</a:t>
            </a:r>
          </a:p>
          <a:p>
            <a:r>
              <a:rPr lang="en-US" sz="800" dirty="0"/>
              <a:t>transaction </a:t>
            </a:r>
            <a:r>
              <a:rPr lang="en-US" sz="800" dirty="0" err="1"/>
              <a:t>TemperatureReading</a:t>
            </a:r>
            <a:r>
              <a:rPr lang="en-US" sz="800" dirty="0"/>
              <a:t> extends </a:t>
            </a:r>
            <a:r>
              <a:rPr lang="en-US" sz="800" dirty="0" err="1"/>
              <a:t>ShipmentTransaction</a:t>
            </a:r>
            <a:r>
              <a:rPr lang="en-US" sz="800" dirty="0"/>
              <a:t> {</a:t>
            </a:r>
          </a:p>
          <a:p>
            <a:r>
              <a:rPr lang="en-US" sz="800" dirty="0"/>
              <a:t>  o Double centigrade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3D29B-B3C0-4A04-BB63-04827314AB5D}"/>
              </a:ext>
            </a:extLst>
          </p:cNvPr>
          <p:cNvSpPr txBox="1"/>
          <p:nvPr/>
        </p:nvSpPr>
        <p:spPr>
          <a:xfrm>
            <a:off x="1968141" y="1092369"/>
            <a:ext cx="87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13CEC-F0F2-481C-9942-22381C41C01D}"/>
              </a:ext>
            </a:extLst>
          </p:cNvPr>
          <p:cNvSpPr/>
          <p:nvPr/>
        </p:nvSpPr>
        <p:spPr>
          <a:xfrm>
            <a:off x="4412143" y="3444866"/>
            <a:ext cx="7048343" cy="2677656"/>
          </a:xfrm>
          <a:prstGeom prst="rect">
            <a:avLst/>
          </a:prstGeom>
          <a:solidFill>
            <a:srgbClr val="B6DA86"/>
          </a:solidFill>
          <a:ln w="28575">
            <a:noFill/>
          </a:ln>
        </p:spPr>
        <p:txBody>
          <a:bodyPr wrap="square">
            <a:noAutofit/>
          </a:bodyPr>
          <a:lstStyle/>
          <a:p>
            <a:r>
              <a:rPr lang="en-US" sz="800"/>
              <a:t>/**</a:t>
            </a:r>
          </a:p>
          <a:p>
            <a:r>
              <a:rPr lang="en-US" sz="800"/>
              <a:t> * A temperature reading has been received for a shipment</a:t>
            </a:r>
          </a:p>
          <a:p>
            <a:r>
              <a:rPr lang="en-US" sz="800"/>
              <a:t> * @param {</a:t>
            </a:r>
            <a:r>
              <a:rPr lang="en-US" sz="800" err="1"/>
              <a:t>org.acme.shipping.perishable.TemperatureReading</a:t>
            </a:r>
            <a:r>
              <a:rPr lang="en-US" sz="800"/>
              <a:t>} </a:t>
            </a:r>
            <a:r>
              <a:rPr lang="en-US" sz="800" err="1"/>
              <a:t>temperatureReading</a:t>
            </a:r>
            <a:r>
              <a:rPr lang="en-US" sz="800"/>
              <a:t> - the </a:t>
            </a:r>
            <a:r>
              <a:rPr lang="en-US" sz="800" err="1"/>
              <a:t>TemperatureReading</a:t>
            </a:r>
            <a:r>
              <a:rPr lang="en-US" sz="800"/>
              <a:t> transaction</a:t>
            </a:r>
          </a:p>
          <a:p>
            <a:r>
              <a:rPr lang="en-US" sz="800"/>
              <a:t> </a:t>
            </a:r>
            <a:r>
              <a:rPr lang="en-US" sz="800">
                <a:highlight>
                  <a:srgbClr val="FFFF00"/>
                </a:highlight>
              </a:rPr>
              <a:t>* </a:t>
            </a:r>
            <a:r>
              <a:rPr lang="en-US" sz="800">
                <a:solidFill>
                  <a:schemeClr val="accent1"/>
                </a:solidFill>
                <a:highlight>
                  <a:srgbClr val="FFFF00"/>
                </a:highlight>
              </a:rPr>
              <a:t>@transaction</a:t>
            </a:r>
          </a:p>
          <a:p>
            <a:r>
              <a:rPr lang="en-US" sz="800"/>
              <a:t> */</a:t>
            </a:r>
          </a:p>
          <a:p>
            <a:r>
              <a:rPr lang="en-US" sz="800">
                <a:highlight>
                  <a:srgbClr val="FF0000"/>
                </a:highlight>
              </a:rPr>
              <a:t>async</a:t>
            </a:r>
            <a:r>
              <a:rPr lang="en-US" sz="800"/>
              <a:t> function </a:t>
            </a:r>
            <a:r>
              <a:rPr lang="en-US" sz="800" err="1"/>
              <a:t>temperatureReading</a:t>
            </a:r>
            <a:r>
              <a:rPr lang="en-US" sz="800"/>
              <a:t>(</a:t>
            </a:r>
            <a:r>
              <a:rPr lang="en-US" sz="800" err="1"/>
              <a:t>temperatureReading</a:t>
            </a:r>
            <a:r>
              <a:rPr lang="en-US" sz="800"/>
              <a:t>) {  // </a:t>
            </a:r>
            <a:r>
              <a:rPr lang="en-US" sz="800" err="1"/>
              <a:t>eslint</a:t>
            </a:r>
            <a:r>
              <a:rPr lang="en-US" sz="800"/>
              <a:t>-disable-line no-unused-vars</a:t>
            </a:r>
          </a:p>
          <a:p>
            <a:endParaRPr lang="en-US" sz="800"/>
          </a:p>
          <a:p>
            <a:r>
              <a:rPr lang="en-US" sz="800"/>
              <a:t>    const shipment = </a:t>
            </a:r>
            <a:r>
              <a:rPr lang="en-US" sz="800" err="1"/>
              <a:t>temperatureReading.shipment</a:t>
            </a:r>
            <a:r>
              <a:rPr lang="en-US" sz="800"/>
              <a:t>;</a:t>
            </a:r>
          </a:p>
          <a:p>
            <a:endParaRPr lang="en-US" sz="800"/>
          </a:p>
          <a:p>
            <a:r>
              <a:rPr lang="en-US" sz="800"/>
              <a:t>    console.log('Adding temperature ' + </a:t>
            </a:r>
            <a:r>
              <a:rPr lang="en-US" sz="800" err="1"/>
              <a:t>temperatureReading.centigrade</a:t>
            </a:r>
            <a:r>
              <a:rPr lang="en-US" sz="800"/>
              <a:t> + ' to shipment ' + </a:t>
            </a:r>
            <a:r>
              <a:rPr lang="en-US" sz="800" err="1"/>
              <a:t>shipment.$identifier</a:t>
            </a:r>
            <a:r>
              <a:rPr lang="en-US" sz="800"/>
              <a:t>);</a:t>
            </a:r>
          </a:p>
          <a:p>
            <a:endParaRPr lang="en-US" sz="800"/>
          </a:p>
          <a:p>
            <a:r>
              <a:rPr lang="en-US" sz="800"/>
              <a:t>    if (</a:t>
            </a:r>
            <a:r>
              <a:rPr lang="en-US" sz="800" err="1"/>
              <a:t>shipment.temperatureReadings</a:t>
            </a:r>
            <a:r>
              <a:rPr lang="en-US" sz="800"/>
              <a:t>) {</a:t>
            </a:r>
          </a:p>
          <a:p>
            <a:r>
              <a:rPr lang="en-US" sz="800"/>
              <a:t>        </a:t>
            </a:r>
            <a:r>
              <a:rPr lang="en-US" sz="800" err="1"/>
              <a:t>shipment.temperatureReadings.push</a:t>
            </a:r>
            <a:r>
              <a:rPr lang="en-US" sz="800"/>
              <a:t>(</a:t>
            </a:r>
            <a:r>
              <a:rPr lang="en-US" sz="800" err="1"/>
              <a:t>temperatureReading</a:t>
            </a:r>
            <a:r>
              <a:rPr lang="en-US" sz="800"/>
              <a:t>);</a:t>
            </a:r>
          </a:p>
          <a:p>
            <a:r>
              <a:rPr lang="en-US" sz="800"/>
              <a:t>    } else {</a:t>
            </a:r>
          </a:p>
          <a:p>
            <a:r>
              <a:rPr lang="en-US" sz="800"/>
              <a:t>        </a:t>
            </a:r>
            <a:r>
              <a:rPr lang="en-US" sz="800" err="1"/>
              <a:t>shipment.temperatureReadings</a:t>
            </a:r>
            <a:r>
              <a:rPr lang="en-US" sz="800"/>
              <a:t> = [</a:t>
            </a:r>
            <a:r>
              <a:rPr lang="en-US" sz="800" err="1"/>
              <a:t>temperatureReading</a:t>
            </a:r>
            <a:r>
              <a:rPr lang="en-US" sz="800"/>
              <a:t>];</a:t>
            </a:r>
          </a:p>
          <a:p>
            <a:r>
              <a:rPr lang="en-US" sz="800"/>
              <a:t>    }</a:t>
            </a:r>
          </a:p>
          <a:p>
            <a:endParaRPr lang="en-US" sz="800"/>
          </a:p>
          <a:p>
            <a:r>
              <a:rPr lang="en-US" sz="800"/>
              <a:t>    // add the temp reading to the shipment</a:t>
            </a:r>
          </a:p>
          <a:p>
            <a:r>
              <a:rPr lang="en-US" sz="800"/>
              <a:t>    const </a:t>
            </a:r>
            <a:r>
              <a:rPr lang="en-US" sz="800" err="1"/>
              <a:t>shipmentRegistry</a:t>
            </a:r>
            <a:r>
              <a:rPr lang="en-US" sz="800"/>
              <a:t> = </a:t>
            </a:r>
            <a:r>
              <a:rPr lang="en-US" sz="800">
                <a:highlight>
                  <a:srgbClr val="FF0000"/>
                </a:highlight>
              </a:rPr>
              <a:t>await</a:t>
            </a:r>
            <a:r>
              <a:rPr lang="en-US" sz="800"/>
              <a:t> </a:t>
            </a:r>
            <a:r>
              <a:rPr lang="en-US" sz="800" err="1">
                <a:highlight>
                  <a:srgbClr val="00FF00"/>
                </a:highlight>
              </a:rPr>
              <a:t>getAssetRegistry</a:t>
            </a:r>
            <a:r>
              <a:rPr lang="en-US" sz="800"/>
              <a:t>('</a:t>
            </a:r>
            <a:r>
              <a:rPr lang="en-US" sz="800" err="1"/>
              <a:t>org.acme.shipping.perishable.Shipment</a:t>
            </a:r>
            <a:r>
              <a:rPr lang="en-US" sz="800"/>
              <a:t>');</a:t>
            </a:r>
          </a:p>
          <a:p>
            <a:r>
              <a:rPr lang="en-US" sz="800"/>
              <a:t>    </a:t>
            </a:r>
            <a:r>
              <a:rPr lang="en-US" sz="800">
                <a:highlight>
                  <a:srgbClr val="FF0000"/>
                </a:highlight>
              </a:rPr>
              <a:t>await</a:t>
            </a:r>
            <a:r>
              <a:rPr lang="en-US" sz="800"/>
              <a:t> </a:t>
            </a:r>
            <a:r>
              <a:rPr lang="en-US" sz="800" err="1">
                <a:highlight>
                  <a:srgbClr val="00FF00"/>
                </a:highlight>
              </a:rPr>
              <a:t>shipmentRegistry.update</a:t>
            </a:r>
            <a:r>
              <a:rPr lang="en-US" sz="800"/>
              <a:t>(shipment);</a:t>
            </a:r>
          </a:p>
          <a:p>
            <a:r>
              <a:rPr lang="en-US" sz="800"/>
              <a:t>}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E4B1263-FCD7-4282-ACAD-B7B4DD0BB5CA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2709586" y="3081136"/>
            <a:ext cx="1474911" cy="1930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12479B5-A5F2-4E63-A93E-BAE3867C1D03}"/>
              </a:ext>
            </a:extLst>
          </p:cNvPr>
          <p:cNvSpPr/>
          <p:nvPr/>
        </p:nvSpPr>
        <p:spPr>
          <a:xfrm>
            <a:off x="587823" y="4745222"/>
            <a:ext cx="3335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{</a:t>
            </a:r>
          </a:p>
          <a:p>
            <a:r>
              <a:rPr lang="en-US" sz="800" dirty="0"/>
              <a:t>  "$class": "</a:t>
            </a:r>
            <a:r>
              <a:rPr lang="en-US" sz="800" dirty="0" err="1"/>
              <a:t>org.acme.shipping.perishable.TemperatureReading</a:t>
            </a:r>
            <a:r>
              <a:rPr lang="en-US" sz="800" dirty="0"/>
              <a:t>",</a:t>
            </a:r>
          </a:p>
          <a:p>
            <a:r>
              <a:rPr lang="en-US" sz="800" dirty="0"/>
              <a:t>  "centigrade": 0,</a:t>
            </a:r>
          </a:p>
          <a:p>
            <a:r>
              <a:rPr lang="en-US" sz="800" dirty="0"/>
              <a:t>  "shipment": "resource:org.acme.shipping.perishable.Shipment#SHIP_003"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E2461-7F91-48F0-B9F7-744633F6570E}"/>
              </a:ext>
            </a:extLst>
          </p:cNvPr>
          <p:cNvSpPr txBox="1"/>
          <p:nvPr/>
        </p:nvSpPr>
        <p:spPr>
          <a:xfrm>
            <a:off x="4979760" y="3030033"/>
            <a:ext cx="591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Code: Using Node’s Async/Await – Syntactic Sugar for Promises</a:t>
            </a:r>
          </a:p>
        </p:txBody>
      </p:sp>
    </p:spTree>
    <p:extLst>
      <p:ext uri="{BB962C8B-B14F-4D97-AF65-F5344CB8AC3E}">
        <p14:creationId xmlns:p14="http://schemas.microsoft.com/office/powerpoint/2010/main" val="338335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E461-998A-4F3C-AB3F-4D10CF609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Distributed, Replicated Ledger</a:t>
            </a:r>
          </a:p>
          <a:p>
            <a:pPr lvl="1"/>
            <a:r>
              <a:rPr lang="en-US" dirty="0"/>
              <a:t>Ledger can be arbitrarily large – break it up into discrete blocks</a:t>
            </a:r>
          </a:p>
          <a:p>
            <a:pPr lvl="1"/>
            <a:r>
              <a:rPr lang="en-US" dirty="0"/>
              <a:t>Give </a:t>
            </a:r>
            <a:r>
              <a:rPr lang="en-US"/>
              <a:t>all participants </a:t>
            </a:r>
            <a:r>
              <a:rPr lang="en-US" dirty="0"/>
              <a:t>(nodes, peers) a copy</a:t>
            </a:r>
          </a:p>
          <a:p>
            <a:r>
              <a:rPr lang="en-US" dirty="0"/>
              <a:t>Implemented as a set of interconnected blocks containing –</a:t>
            </a:r>
          </a:p>
          <a:p>
            <a:pPr lvl="1"/>
            <a:r>
              <a:rPr lang="en-US" dirty="0"/>
              <a:t>Verified transactions</a:t>
            </a:r>
          </a:p>
          <a:p>
            <a:pPr lvl="1"/>
            <a:r>
              <a:rPr lang="en-US" dirty="0"/>
              <a:t>Consensus guarantee</a:t>
            </a:r>
          </a:p>
          <a:p>
            <a:r>
              <a:rPr lang="en-US" dirty="0"/>
              <a:t>Blocks contain a lineage of predecessors</a:t>
            </a:r>
          </a:p>
          <a:p>
            <a:pPr lvl="1"/>
            <a:r>
              <a:rPr lang="en-US" dirty="0"/>
              <a:t>Storing the ‘hash’ of the previous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1CC10-97B0-453E-9197-34D98BD1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blockchain?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104E8C-229F-45DE-8EE0-7A6C70F50F0C}"/>
              </a:ext>
            </a:extLst>
          </p:cNvPr>
          <p:cNvGrpSpPr/>
          <p:nvPr/>
        </p:nvGrpSpPr>
        <p:grpSpPr>
          <a:xfrm>
            <a:off x="7648816" y="4863084"/>
            <a:ext cx="3261923" cy="1286093"/>
            <a:chOff x="7533338" y="4529580"/>
            <a:chExt cx="3261923" cy="21907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517D61-6AA2-4F9A-B828-9CF2F9FC3084}"/>
                </a:ext>
              </a:extLst>
            </p:cNvPr>
            <p:cNvSpPr/>
            <p:nvPr/>
          </p:nvSpPr>
          <p:spPr>
            <a:xfrm>
              <a:off x="7987646" y="4529580"/>
              <a:ext cx="556182" cy="52790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7508AB-4807-4131-B08A-51BE4771EB4E}"/>
                </a:ext>
              </a:extLst>
            </p:cNvPr>
            <p:cNvSpPr/>
            <p:nvPr/>
          </p:nvSpPr>
          <p:spPr>
            <a:xfrm>
              <a:off x="10239079" y="6113286"/>
              <a:ext cx="556182" cy="52790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4D26EE-EE46-4A3A-B1C1-903A77889369}"/>
                </a:ext>
              </a:extLst>
            </p:cNvPr>
            <p:cNvSpPr/>
            <p:nvPr/>
          </p:nvSpPr>
          <p:spPr>
            <a:xfrm>
              <a:off x="8740219" y="5057482"/>
              <a:ext cx="556182" cy="52790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7D0828-32ED-4088-857A-0AAA1469236E}"/>
                </a:ext>
              </a:extLst>
            </p:cNvPr>
            <p:cNvSpPr/>
            <p:nvPr/>
          </p:nvSpPr>
          <p:spPr>
            <a:xfrm>
              <a:off x="9469225" y="5585384"/>
              <a:ext cx="556182" cy="52790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3588CECB-612B-4C85-8ED7-899153D49D2A}"/>
                </a:ext>
              </a:extLst>
            </p:cNvPr>
            <p:cNvCxnSpPr>
              <a:stCxn id="4" idx="2"/>
              <a:endCxn id="6" idx="1"/>
            </p:cNvCxnSpPr>
            <p:nvPr/>
          </p:nvCxnSpPr>
          <p:spPr>
            <a:xfrm rot="16200000" flipH="1">
              <a:off x="8371003" y="4952216"/>
              <a:ext cx="263951" cy="47448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E9A59F89-4F85-449C-8AE1-AECE010F8708}"/>
                </a:ext>
              </a:extLst>
            </p:cNvPr>
            <p:cNvCxnSpPr>
              <a:stCxn id="6" idx="2"/>
              <a:endCxn id="7" idx="1"/>
            </p:cNvCxnSpPr>
            <p:nvPr/>
          </p:nvCxnSpPr>
          <p:spPr>
            <a:xfrm rot="16200000" flipH="1">
              <a:off x="9111792" y="5491901"/>
              <a:ext cx="263951" cy="4509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0D1707D-C8C4-4E75-BCDE-414DAE15A302}"/>
                </a:ext>
              </a:extLst>
            </p:cNvPr>
            <p:cNvCxnSpPr>
              <a:stCxn id="7" idx="2"/>
              <a:endCxn id="5" idx="1"/>
            </p:cNvCxnSpPr>
            <p:nvPr/>
          </p:nvCxnSpPr>
          <p:spPr>
            <a:xfrm rot="16200000" flipH="1">
              <a:off x="9861222" y="5999379"/>
              <a:ext cx="263951" cy="49176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16A13-7E06-41EC-8D9E-52C6CFF8A561}"/>
                </a:ext>
              </a:extLst>
            </p:cNvPr>
            <p:cNvSpPr txBox="1"/>
            <p:nvPr/>
          </p:nvSpPr>
          <p:spPr>
            <a:xfrm>
              <a:off x="7533338" y="5190629"/>
              <a:ext cx="1344890" cy="44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Hash of Block 4343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BADFCA-4283-408F-AA96-5DEC7EB05914}"/>
                </a:ext>
              </a:extLst>
            </p:cNvPr>
            <p:cNvSpPr txBox="1"/>
            <p:nvPr/>
          </p:nvSpPr>
          <p:spPr>
            <a:xfrm>
              <a:off x="8874331" y="5717358"/>
              <a:ext cx="768284" cy="44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4344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16776D-1E23-4185-957A-BFE752CCFA15}"/>
                </a:ext>
              </a:extLst>
            </p:cNvPr>
            <p:cNvSpPr txBox="1"/>
            <p:nvPr/>
          </p:nvSpPr>
          <p:spPr>
            <a:xfrm>
              <a:off x="9696032" y="6274711"/>
              <a:ext cx="768284" cy="44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4345</a:t>
              </a: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814793A-C0F4-498E-B138-7C6A66A68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514879"/>
              </p:ext>
            </p:extLst>
          </p:nvPr>
        </p:nvGraphicFramePr>
        <p:xfrm>
          <a:off x="6774024" y="3071951"/>
          <a:ext cx="500948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827">
                  <a:extLst>
                    <a:ext uri="{9D8B030D-6E8A-4147-A177-3AD203B41FA5}">
                      <a16:colId xmlns:a16="http://schemas.microsoft.com/office/drawing/2014/main" val="3825481463"/>
                    </a:ext>
                  </a:extLst>
                </a:gridCol>
                <a:gridCol w="1669827">
                  <a:extLst>
                    <a:ext uri="{9D8B030D-6E8A-4147-A177-3AD203B41FA5}">
                      <a16:colId xmlns:a16="http://schemas.microsoft.com/office/drawing/2014/main" val="3687108634"/>
                    </a:ext>
                  </a:extLst>
                </a:gridCol>
                <a:gridCol w="1669827">
                  <a:extLst>
                    <a:ext uri="{9D8B030D-6E8A-4147-A177-3AD203B41FA5}">
                      <a16:colId xmlns:a16="http://schemas.microsoft.com/office/drawing/2014/main" val="1231097819"/>
                    </a:ext>
                  </a:extLst>
                </a:gridCol>
              </a:tblGrid>
              <a:tr h="212457">
                <a:tc>
                  <a:txBody>
                    <a:bodyPr/>
                    <a:lstStyle/>
                    <a:p>
                      <a:r>
                        <a:rPr lang="en-US" sz="10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Description, Amt,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Date/Time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35435"/>
                  </a:ext>
                </a:extLst>
              </a:tr>
              <a:tr h="212457">
                <a:tc>
                  <a:txBody>
                    <a:bodyPr/>
                    <a:lstStyle/>
                    <a:p>
                      <a:r>
                        <a:rPr lang="en-US" sz="1000" dirty="0"/>
                        <a:t>100100110000…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Mary -&gt; Bob, $30, </a:t>
                      </a:r>
                      <a:r>
                        <a:rPr lang="en-US" sz="1000" dirty="0">
                          <a:latin typeface="Blackadder ITC" panose="04020505051007020D02" pitchFamily="82" charset="0"/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11/28/18, 3:00 PM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37265"/>
                  </a:ext>
                </a:extLst>
              </a:tr>
              <a:tr h="212457">
                <a:tc>
                  <a:txBody>
                    <a:bodyPr/>
                    <a:lstStyle/>
                    <a:p>
                      <a:r>
                        <a:rPr lang="en-US" sz="1000"/>
                        <a:t>001001010101…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Bob -&gt; Alice, $20, </a:t>
                      </a:r>
                      <a:r>
                        <a:rPr lang="en-US" sz="1000">
                          <a:latin typeface="Bradley Hand ITC" panose="03070402050302030203" pitchFamily="66" charset="0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11/28/18, 3:01 PM 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72585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CDFD49B-2D62-4F03-83AE-3D792317EFDD}"/>
              </a:ext>
            </a:extLst>
          </p:cNvPr>
          <p:cNvSpPr/>
          <p:nvPr/>
        </p:nvSpPr>
        <p:spPr>
          <a:xfrm>
            <a:off x="6774024" y="3814187"/>
            <a:ext cx="5009481" cy="352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Consensus Guarantee:  792139487123098712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084D1B-7615-45E7-9C9C-72287DC02FC4}"/>
              </a:ext>
            </a:extLst>
          </p:cNvPr>
          <p:cNvSpPr/>
          <p:nvPr/>
        </p:nvSpPr>
        <p:spPr>
          <a:xfrm>
            <a:off x="6774024" y="2712817"/>
            <a:ext cx="5009481" cy="352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Prev</a:t>
            </a:r>
            <a:r>
              <a:rPr lang="en-US" sz="1600" dirty="0"/>
              <a:t> Block:  10101010000100011011001…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26B368-7DFC-4FAD-826F-196642BE9EDC}"/>
              </a:ext>
            </a:extLst>
          </p:cNvPr>
          <p:cNvCxnSpPr>
            <a:cxnSpLocks/>
          </p:cNvCxnSpPr>
          <p:nvPr/>
        </p:nvCxnSpPr>
        <p:spPr>
          <a:xfrm flipH="1" flipV="1">
            <a:off x="7305774" y="4280431"/>
            <a:ext cx="797350" cy="58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3DEE57-1250-40FC-85FF-AC6972A8A72C}"/>
              </a:ext>
            </a:extLst>
          </p:cNvPr>
          <p:cNvCxnSpPr>
            <a:cxnSpLocks/>
          </p:cNvCxnSpPr>
          <p:nvPr/>
        </p:nvCxnSpPr>
        <p:spPr>
          <a:xfrm flipV="1">
            <a:off x="8659306" y="4280431"/>
            <a:ext cx="3124199" cy="59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245B41-C7C0-4A1F-8EE7-FEF2CF45DD34}"/>
              </a:ext>
            </a:extLst>
          </p:cNvPr>
          <p:cNvGrpSpPr/>
          <p:nvPr/>
        </p:nvGrpSpPr>
        <p:grpSpPr>
          <a:xfrm>
            <a:off x="6531863" y="365124"/>
            <a:ext cx="5426824" cy="2094653"/>
            <a:chOff x="6531863" y="365124"/>
            <a:chExt cx="5426824" cy="20946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3B30DF-D0AC-48D4-B5AC-CA9B8401EEF1}"/>
                </a:ext>
              </a:extLst>
            </p:cNvPr>
            <p:cNvGrpSpPr/>
            <p:nvPr/>
          </p:nvGrpSpPr>
          <p:grpSpPr>
            <a:xfrm>
              <a:off x="9151072" y="1220153"/>
              <a:ext cx="2807615" cy="1239624"/>
              <a:chOff x="7987646" y="4529580"/>
              <a:chExt cx="2807615" cy="211160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9497522-E8E5-4F6D-9503-D130EBA571E7}"/>
                  </a:ext>
                </a:extLst>
              </p:cNvPr>
              <p:cNvSpPr/>
              <p:nvPr/>
            </p:nvSpPr>
            <p:spPr>
              <a:xfrm>
                <a:off x="7987646" y="4529580"/>
                <a:ext cx="556182" cy="52790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513C2-17F7-4875-A255-B47781E807B9}"/>
                  </a:ext>
                </a:extLst>
              </p:cNvPr>
              <p:cNvSpPr/>
              <p:nvPr/>
            </p:nvSpPr>
            <p:spPr>
              <a:xfrm>
                <a:off x="10239079" y="6113286"/>
                <a:ext cx="556182" cy="52790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F6C47-A456-4EE0-8B03-2402D36D879E}"/>
                  </a:ext>
                </a:extLst>
              </p:cNvPr>
              <p:cNvSpPr/>
              <p:nvPr/>
            </p:nvSpPr>
            <p:spPr>
              <a:xfrm>
                <a:off x="8740219" y="5057482"/>
                <a:ext cx="556182" cy="52790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039093D-D0A0-4068-A531-E2AE953DC1E0}"/>
                  </a:ext>
                </a:extLst>
              </p:cNvPr>
              <p:cNvSpPr/>
              <p:nvPr/>
            </p:nvSpPr>
            <p:spPr>
              <a:xfrm>
                <a:off x="9469225" y="5585384"/>
                <a:ext cx="556182" cy="52790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80E3089A-DF07-4E81-89D3-6A1A012A0D26}"/>
                  </a:ext>
                </a:extLst>
              </p:cNvPr>
              <p:cNvCxnSpPr>
                <a:stCxn id="34" idx="2"/>
                <a:endCxn id="36" idx="1"/>
              </p:cNvCxnSpPr>
              <p:nvPr/>
            </p:nvCxnSpPr>
            <p:spPr>
              <a:xfrm rot="16200000" flipH="1">
                <a:off x="8371003" y="4952216"/>
                <a:ext cx="263951" cy="474482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or: Curved 38">
                <a:extLst>
                  <a:ext uri="{FF2B5EF4-FFF2-40B4-BE49-F238E27FC236}">
                    <a16:creationId xmlns:a16="http://schemas.microsoft.com/office/drawing/2014/main" id="{64643007-9398-407B-BF60-F011A405F8A2}"/>
                  </a:ext>
                </a:extLst>
              </p:cNvPr>
              <p:cNvCxnSpPr>
                <a:stCxn id="36" idx="2"/>
                <a:endCxn id="37" idx="1"/>
              </p:cNvCxnSpPr>
              <p:nvPr/>
            </p:nvCxnSpPr>
            <p:spPr>
              <a:xfrm rot="16200000" flipH="1">
                <a:off x="9111792" y="5491901"/>
                <a:ext cx="263951" cy="45091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Curved 39">
                <a:extLst>
                  <a:ext uri="{FF2B5EF4-FFF2-40B4-BE49-F238E27FC236}">
                    <a16:creationId xmlns:a16="http://schemas.microsoft.com/office/drawing/2014/main" id="{2214EF87-BBA6-4A4E-AA67-B1D73CE4EE6E}"/>
                  </a:ext>
                </a:extLst>
              </p:cNvPr>
              <p:cNvCxnSpPr>
                <a:stCxn id="37" idx="2"/>
                <a:endCxn id="35" idx="1"/>
              </p:cNvCxnSpPr>
              <p:nvPr/>
            </p:nvCxnSpPr>
            <p:spPr>
              <a:xfrm rot="16200000" flipH="1">
                <a:off x="9861222" y="5999379"/>
                <a:ext cx="263951" cy="491763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9903A07-AF32-49EA-ADF1-54BCE10B2423}"/>
                </a:ext>
              </a:extLst>
            </p:cNvPr>
            <p:cNvCxnSpPr>
              <a:cxnSpLocks/>
              <a:stCxn id="55" idx="3"/>
              <a:endCxn id="34" idx="1"/>
            </p:cNvCxnSpPr>
            <p:nvPr/>
          </p:nvCxnSpPr>
          <p:spPr>
            <a:xfrm>
              <a:off x="7733330" y="716621"/>
              <a:ext cx="1417742" cy="658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770D2D-1D70-4F27-BEF4-9AA2B9695C59}"/>
                </a:ext>
              </a:extLst>
            </p:cNvPr>
            <p:cNvSpPr txBox="1"/>
            <p:nvPr/>
          </p:nvSpPr>
          <p:spPr>
            <a:xfrm flipH="1">
              <a:off x="8186143" y="743712"/>
              <a:ext cx="124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Break it up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FF6AA3-37C6-4705-950A-C86BFF70662F}"/>
                </a:ext>
              </a:extLst>
            </p:cNvPr>
            <p:cNvSpPr txBox="1"/>
            <p:nvPr/>
          </p:nvSpPr>
          <p:spPr>
            <a:xfrm flipH="1">
              <a:off x="6571487" y="1109473"/>
              <a:ext cx="614879" cy="27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E09234-AFCB-4DB3-8FA7-36F512EE8BCD}"/>
                </a:ext>
              </a:extLst>
            </p:cNvPr>
            <p:cNvSpPr txBox="1"/>
            <p:nvPr/>
          </p:nvSpPr>
          <p:spPr>
            <a:xfrm flipH="1">
              <a:off x="7367015" y="2127963"/>
              <a:ext cx="678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Bob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7C16D6-6CA1-47A8-8994-07EE4EAFF32C}"/>
                </a:ext>
              </a:extLst>
            </p:cNvPr>
            <p:cNvSpPr txBox="1"/>
            <p:nvPr/>
          </p:nvSpPr>
          <p:spPr>
            <a:xfrm flipH="1">
              <a:off x="6531863" y="2121867"/>
              <a:ext cx="678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311A924-5E9F-41B3-A488-303B8BA39B67}"/>
                </a:ext>
              </a:extLst>
            </p:cNvPr>
            <p:cNvSpPr txBox="1"/>
            <p:nvPr/>
          </p:nvSpPr>
          <p:spPr>
            <a:xfrm flipH="1">
              <a:off x="7354823" y="1128219"/>
              <a:ext cx="678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Alice</a:t>
              </a:r>
            </a:p>
          </p:txBody>
        </p: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A0AD3AFA-6EE6-42DD-A9CB-00C984A6DCF7}"/>
                </a:ext>
              </a:extLst>
            </p:cNvPr>
            <p:cNvSpPr/>
            <p:nvPr/>
          </p:nvSpPr>
          <p:spPr>
            <a:xfrm>
              <a:off x="6545549" y="365124"/>
              <a:ext cx="501428" cy="693489"/>
            </a:xfrm>
            <a:prstGeom prst="verticalScroll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u="sng" dirty="0"/>
                <a:t>Official Lunch Ledger</a:t>
              </a:r>
            </a:p>
            <a:p>
              <a:pPr algn="ctr"/>
              <a:r>
                <a:rPr lang="en-US" sz="200" dirty="0"/>
                <a:t>Ted pays Alice $20</a:t>
              </a:r>
            </a:p>
            <a:p>
              <a:pPr algn="ctr"/>
              <a:r>
                <a:rPr lang="en-US" sz="200" dirty="0"/>
                <a:t>Alice Pays Mary $30</a:t>
              </a:r>
            </a:p>
            <a:p>
              <a:pPr algn="ctr"/>
              <a:r>
                <a:rPr lang="en-US" sz="200" dirty="0"/>
                <a:t>Bob pays Alice $10</a:t>
              </a:r>
            </a:p>
          </p:txBody>
        </p:sp>
        <p:sp>
          <p:nvSpPr>
            <p:cNvPr id="55" name="Scroll: Vertical 54">
              <a:extLst>
                <a:ext uri="{FF2B5EF4-FFF2-40B4-BE49-F238E27FC236}">
                  <a16:creationId xmlns:a16="http://schemas.microsoft.com/office/drawing/2014/main" id="{B5544B48-6E96-4704-9029-3AA33C27839F}"/>
                </a:ext>
              </a:extLst>
            </p:cNvPr>
            <p:cNvSpPr/>
            <p:nvPr/>
          </p:nvSpPr>
          <p:spPr>
            <a:xfrm>
              <a:off x="7294580" y="369876"/>
              <a:ext cx="501428" cy="693489"/>
            </a:xfrm>
            <a:prstGeom prst="verticalScroll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u="sng"/>
                <a:t>Official Lunch Ledger</a:t>
              </a:r>
            </a:p>
            <a:p>
              <a:pPr algn="ctr"/>
              <a:r>
                <a:rPr lang="en-US" sz="200"/>
                <a:t>Ted pays Alice $20</a:t>
              </a:r>
            </a:p>
            <a:p>
              <a:pPr algn="ctr"/>
              <a:r>
                <a:rPr lang="en-US" sz="200"/>
                <a:t>Alice Pays Mary $30</a:t>
              </a:r>
            </a:p>
            <a:p>
              <a:pPr algn="ctr"/>
              <a:r>
                <a:rPr lang="en-US" sz="200"/>
                <a:t>Bob pays Alice $10</a:t>
              </a:r>
            </a:p>
          </p:txBody>
        </p:sp>
        <p:sp>
          <p:nvSpPr>
            <p:cNvPr id="56" name="Scroll: Vertical 55">
              <a:extLst>
                <a:ext uri="{FF2B5EF4-FFF2-40B4-BE49-F238E27FC236}">
                  <a16:creationId xmlns:a16="http://schemas.microsoft.com/office/drawing/2014/main" id="{1AADB542-3DC4-4934-ADA2-2BCB9B5293F4}"/>
                </a:ext>
              </a:extLst>
            </p:cNvPr>
            <p:cNvSpPr/>
            <p:nvPr/>
          </p:nvSpPr>
          <p:spPr>
            <a:xfrm>
              <a:off x="7289261" y="1413636"/>
              <a:ext cx="501428" cy="693489"/>
            </a:xfrm>
            <a:prstGeom prst="verticalScroll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u="sng"/>
                <a:t>Official Lunch Ledger</a:t>
              </a:r>
            </a:p>
            <a:p>
              <a:pPr algn="ctr"/>
              <a:r>
                <a:rPr lang="en-US" sz="200"/>
                <a:t>Ted pays Alice $20</a:t>
              </a:r>
            </a:p>
            <a:p>
              <a:pPr algn="ctr"/>
              <a:r>
                <a:rPr lang="en-US" sz="200"/>
                <a:t>Alice Pays Mary $30</a:t>
              </a:r>
            </a:p>
            <a:p>
              <a:pPr algn="ctr"/>
              <a:r>
                <a:rPr lang="en-US" sz="200"/>
                <a:t>Bob pays Alice $10</a:t>
              </a:r>
            </a:p>
          </p:txBody>
        </p:sp>
        <p:sp>
          <p:nvSpPr>
            <p:cNvPr id="57" name="Scroll: Vertical 56">
              <a:extLst>
                <a:ext uri="{FF2B5EF4-FFF2-40B4-BE49-F238E27FC236}">
                  <a16:creationId xmlns:a16="http://schemas.microsoft.com/office/drawing/2014/main" id="{98068542-5704-4815-B3DC-D2EF301FFB12}"/>
                </a:ext>
              </a:extLst>
            </p:cNvPr>
            <p:cNvSpPr/>
            <p:nvPr/>
          </p:nvSpPr>
          <p:spPr>
            <a:xfrm>
              <a:off x="6545549" y="1383503"/>
              <a:ext cx="501428" cy="693489"/>
            </a:xfrm>
            <a:prstGeom prst="verticalScroll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u="sng"/>
                <a:t>Official Lunch Ledger</a:t>
              </a:r>
            </a:p>
            <a:p>
              <a:pPr algn="ctr"/>
              <a:r>
                <a:rPr lang="en-US" sz="200"/>
                <a:t>Ted pays Alice $20</a:t>
              </a:r>
            </a:p>
            <a:p>
              <a:pPr algn="ctr"/>
              <a:r>
                <a:rPr lang="en-US" sz="200"/>
                <a:t>Alice Pays Mary $30</a:t>
              </a:r>
            </a:p>
            <a:p>
              <a:pPr algn="ctr"/>
              <a:r>
                <a:rPr lang="en-US" sz="200"/>
                <a:t>Bob pays Alice $10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C34D0A-2791-4E87-9751-2D43C715AF10}"/>
              </a:ext>
            </a:extLst>
          </p:cNvPr>
          <p:cNvCxnSpPr/>
          <p:nvPr/>
        </p:nvCxnSpPr>
        <p:spPr>
          <a:xfrm flipH="1" flipV="1">
            <a:off x="9204960" y="4803624"/>
            <a:ext cx="34879" cy="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1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F0B3A50-BA59-47A7-8F02-5B0FC696FD76}"/>
              </a:ext>
            </a:extLst>
          </p:cNvPr>
          <p:cNvSpPr/>
          <p:nvPr/>
        </p:nvSpPr>
        <p:spPr>
          <a:xfrm flipV="1">
            <a:off x="8560759" y="3206346"/>
            <a:ext cx="2727969" cy="787145"/>
          </a:xfrm>
          <a:prstGeom prst="homePlate">
            <a:avLst/>
          </a:prstGeom>
          <a:solidFill>
            <a:srgbClr val="B6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C67A1B-D616-4576-8A0E-4F1AEC5CD90B}"/>
              </a:ext>
            </a:extLst>
          </p:cNvPr>
          <p:cNvSpPr/>
          <p:nvPr/>
        </p:nvSpPr>
        <p:spPr>
          <a:xfrm flipV="1">
            <a:off x="6476831" y="3206346"/>
            <a:ext cx="2727969" cy="787145"/>
          </a:xfrm>
          <a:prstGeom prst="homePlate">
            <a:avLst/>
          </a:prstGeom>
          <a:solidFill>
            <a:srgbClr val="8A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956E387-D957-402A-9790-0A5662895043}"/>
              </a:ext>
            </a:extLst>
          </p:cNvPr>
          <p:cNvCxnSpPr>
            <a:cxnSpLocks/>
          </p:cNvCxnSpPr>
          <p:nvPr/>
        </p:nvCxnSpPr>
        <p:spPr>
          <a:xfrm flipV="1">
            <a:off x="11275690" y="2574236"/>
            <a:ext cx="0" cy="925102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848E5C-EF11-41DD-8BF6-EC84EDA19E76}"/>
              </a:ext>
            </a:extLst>
          </p:cNvPr>
          <p:cNvCxnSpPr/>
          <p:nvPr/>
        </p:nvCxnSpPr>
        <p:spPr>
          <a:xfrm flipV="1">
            <a:off x="1047566" y="2574236"/>
            <a:ext cx="0" cy="780886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4E9763-C24D-4FA6-8FC5-352998F6DC97}"/>
              </a:ext>
            </a:extLst>
          </p:cNvPr>
          <p:cNvCxnSpPr/>
          <p:nvPr/>
        </p:nvCxnSpPr>
        <p:spPr>
          <a:xfrm flipV="1">
            <a:off x="3384660" y="2574236"/>
            <a:ext cx="0" cy="780886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FFFE6677-F627-4A3E-95AF-1439C1C75602}"/>
              </a:ext>
            </a:extLst>
          </p:cNvPr>
          <p:cNvSpPr/>
          <p:nvPr/>
        </p:nvSpPr>
        <p:spPr>
          <a:xfrm flipV="1">
            <a:off x="4292594" y="3206346"/>
            <a:ext cx="2841828" cy="780884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860B38FB-712E-4389-8E37-F2A7943D0DF0}"/>
              </a:ext>
            </a:extLst>
          </p:cNvPr>
          <p:cNvSpPr/>
          <p:nvPr/>
        </p:nvSpPr>
        <p:spPr>
          <a:xfrm flipV="1">
            <a:off x="2347852" y="3206346"/>
            <a:ext cx="2727969" cy="793868"/>
          </a:xfrm>
          <a:prstGeom prst="homePlate">
            <a:avLst/>
          </a:prstGeom>
          <a:solidFill>
            <a:srgbClr val="00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866BBB-F923-48B4-BD8F-92E453C9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6396" y="4126320"/>
            <a:ext cx="2204296" cy="331705"/>
          </a:xfrm>
          <a:prstGeom prst="rect">
            <a:avLst/>
          </a:prstGeom>
        </p:spPr>
        <p:txBody>
          <a:bodyPr/>
          <a:lstStyle/>
          <a:p>
            <a:pPr marL="0" indent="0" algn="ctr">
              <a:buClr>
                <a:schemeClr val="accent2"/>
              </a:buClr>
              <a:buNone/>
            </a:pPr>
            <a:r>
              <a:rPr lang="en-US" sz="1200" dirty="0"/>
              <a:t>25 minutes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6846D21E-80E7-41B9-852E-8C3EC332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Blockchain</a:t>
            </a:r>
            <a:r>
              <a:rPr lang="en-US" dirty="0"/>
              <a:t>: outline and schedule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1CEFBDD-90B0-4731-9EEC-A9DC72F1422E}"/>
              </a:ext>
            </a:extLst>
          </p:cNvPr>
          <p:cNvSpPr/>
          <p:nvPr/>
        </p:nvSpPr>
        <p:spPr>
          <a:xfrm flipV="1">
            <a:off x="1047566" y="3206346"/>
            <a:ext cx="2727969" cy="793868"/>
          </a:xfrm>
          <a:prstGeom prst="homePlate">
            <a:avLst/>
          </a:prstGeom>
          <a:solidFill>
            <a:srgbClr val="012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624F-7169-40CD-BBBB-20973CECF715}"/>
              </a:ext>
            </a:extLst>
          </p:cNvPr>
          <p:cNvSpPr txBox="1"/>
          <p:nvPr/>
        </p:nvSpPr>
        <p:spPr>
          <a:xfrm>
            <a:off x="1311369" y="3424607"/>
            <a:ext cx="2116809" cy="369332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Motivations/Demonstrations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2395AB48-A7EA-4B46-B11D-EE3F6FE1D29F}"/>
              </a:ext>
            </a:extLst>
          </p:cNvPr>
          <p:cNvSpPr txBox="1">
            <a:spLocks/>
          </p:cNvSpPr>
          <p:nvPr/>
        </p:nvSpPr>
        <p:spPr>
          <a:xfrm>
            <a:off x="3040778" y="4126320"/>
            <a:ext cx="2204296" cy="331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5 minutes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84246A9C-CF59-453A-AF8D-3656CA92C1CF}"/>
              </a:ext>
            </a:extLst>
          </p:cNvPr>
          <p:cNvSpPr txBox="1">
            <a:spLocks/>
          </p:cNvSpPr>
          <p:nvPr/>
        </p:nvSpPr>
        <p:spPr>
          <a:xfrm>
            <a:off x="4817034" y="4129218"/>
            <a:ext cx="1945585" cy="331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20 minutes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7F1FEAF-AEE2-4886-A99B-B533A507E638}"/>
              </a:ext>
            </a:extLst>
          </p:cNvPr>
          <p:cNvSpPr txBox="1">
            <a:spLocks/>
          </p:cNvSpPr>
          <p:nvPr/>
        </p:nvSpPr>
        <p:spPr>
          <a:xfrm>
            <a:off x="9183780" y="4126319"/>
            <a:ext cx="1722169" cy="331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20 minutes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9D5EED78-FD03-4E8A-9494-031B87A38984}"/>
              </a:ext>
            </a:extLst>
          </p:cNvPr>
          <p:cNvSpPr txBox="1">
            <a:spLocks/>
          </p:cNvSpPr>
          <p:nvPr/>
        </p:nvSpPr>
        <p:spPr>
          <a:xfrm>
            <a:off x="1113965" y="2492935"/>
            <a:ext cx="2204296" cy="331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BACKGROUND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5DCCD476-31D0-48AD-A719-9CD87CC31003}"/>
              </a:ext>
            </a:extLst>
          </p:cNvPr>
          <p:cNvSpPr txBox="1">
            <a:spLocks/>
          </p:cNvSpPr>
          <p:nvPr/>
        </p:nvSpPr>
        <p:spPr>
          <a:xfrm>
            <a:off x="6455811" y="2468525"/>
            <a:ext cx="2727969" cy="3483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PRACTICAL BLOCKCHAINING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58D4E-F579-457B-A4E6-A54A51112448}"/>
              </a:ext>
            </a:extLst>
          </p:cNvPr>
          <p:cNvSpPr txBox="1"/>
          <p:nvPr/>
        </p:nvSpPr>
        <p:spPr>
          <a:xfrm>
            <a:off x="3766742" y="3279016"/>
            <a:ext cx="1080861" cy="66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How does blockchain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37FBD-BD75-442E-A922-9D465659F10B}"/>
              </a:ext>
            </a:extLst>
          </p:cNvPr>
          <p:cNvSpPr txBox="1"/>
          <p:nvPr/>
        </p:nvSpPr>
        <p:spPr>
          <a:xfrm>
            <a:off x="5071554" y="3293199"/>
            <a:ext cx="14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Hyperledger Perishable Goods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D43284-26AC-4DAC-96CB-343328DB01B2}"/>
              </a:ext>
            </a:extLst>
          </p:cNvPr>
          <p:cNvSpPr txBox="1"/>
          <p:nvPr/>
        </p:nvSpPr>
        <p:spPr>
          <a:xfrm>
            <a:off x="7418566" y="3276562"/>
            <a:ext cx="115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Deploying Really Smart Contracts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3C0A4C-E28A-4302-89DE-B853513F556C}"/>
              </a:ext>
            </a:extLst>
          </p:cNvPr>
          <p:cNvSpPr txBox="1"/>
          <p:nvPr/>
        </p:nvSpPr>
        <p:spPr>
          <a:xfrm>
            <a:off x="9465826" y="3304580"/>
            <a:ext cx="115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Under the Hood with Details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FA40FEB7-6A6E-4A29-B4D8-3FEA77844DBB}"/>
              </a:ext>
            </a:extLst>
          </p:cNvPr>
          <p:cNvSpPr txBox="1">
            <a:spLocks/>
          </p:cNvSpPr>
          <p:nvPr/>
        </p:nvSpPr>
        <p:spPr>
          <a:xfrm>
            <a:off x="7025669" y="4129218"/>
            <a:ext cx="1936658" cy="331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20 minutes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D53403-E7C9-4F77-9CF9-D4B7B1A0E4BA}"/>
              </a:ext>
            </a:extLst>
          </p:cNvPr>
          <p:cNvCxnSpPr>
            <a:cxnSpLocks/>
          </p:cNvCxnSpPr>
          <p:nvPr/>
        </p:nvCxnSpPr>
        <p:spPr>
          <a:xfrm flipV="1">
            <a:off x="4680860" y="2922408"/>
            <a:ext cx="0" cy="234029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E4C1C1-3569-4717-AFCC-78A93234C949}"/>
              </a:ext>
            </a:extLst>
          </p:cNvPr>
          <p:cNvCxnSpPr>
            <a:cxnSpLocks/>
          </p:cNvCxnSpPr>
          <p:nvPr/>
        </p:nvCxnSpPr>
        <p:spPr>
          <a:xfrm flipV="1">
            <a:off x="6747450" y="2922408"/>
            <a:ext cx="0" cy="234029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68F562-4B7C-4B23-A710-663E53B011D8}"/>
              </a:ext>
            </a:extLst>
          </p:cNvPr>
          <p:cNvCxnSpPr>
            <a:cxnSpLocks/>
          </p:cNvCxnSpPr>
          <p:nvPr/>
        </p:nvCxnSpPr>
        <p:spPr>
          <a:xfrm flipV="1">
            <a:off x="8814040" y="2922408"/>
            <a:ext cx="0" cy="234029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2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76B4-0472-48AD-B43F-0CB7E98C7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7"/>
            <a:ext cx="10515600" cy="3984625"/>
          </a:xfrm>
        </p:spPr>
        <p:txBody>
          <a:bodyPr>
            <a:normAutofit/>
          </a:bodyPr>
          <a:lstStyle/>
          <a:p>
            <a:r>
              <a:rPr lang="en-US" dirty="0"/>
              <a:t>Participants can create transactions</a:t>
            </a:r>
          </a:p>
          <a:p>
            <a:pPr lvl="1"/>
            <a:r>
              <a:rPr lang="en-US" dirty="0"/>
              <a:t>Broadcast to all other participants</a:t>
            </a:r>
          </a:p>
          <a:p>
            <a:r>
              <a:rPr lang="en-US" dirty="0"/>
              <a:t>Transactions must valid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Signed</a:t>
            </a:r>
          </a:p>
          <a:p>
            <a:r>
              <a:rPr lang="en-US" dirty="0"/>
              <a:t>Transactions must be verified</a:t>
            </a:r>
          </a:p>
          <a:p>
            <a:pPr lvl="2"/>
            <a:r>
              <a:rPr lang="en-US" dirty="0"/>
              <a:t>Obey business policy, e.g. no overspending (Smart Contracts)</a:t>
            </a:r>
          </a:p>
          <a:p>
            <a:r>
              <a:rPr lang="en-US" dirty="0"/>
              <a:t>All participants have a copy of the entire ledger</a:t>
            </a:r>
          </a:p>
          <a:p>
            <a:r>
              <a:rPr lang="en-US" dirty="0"/>
              <a:t>Valid blocks and ledgers guarantee consensus</a:t>
            </a:r>
          </a:p>
          <a:p>
            <a:pPr lvl="1"/>
            <a:r>
              <a:rPr lang="en-US" dirty="0"/>
              <a:t>Ordering of transactions</a:t>
            </a:r>
          </a:p>
          <a:p>
            <a:r>
              <a:rPr lang="en-US" dirty="0"/>
              <a:t>Blocks added to longest chain of work</a:t>
            </a:r>
          </a:p>
          <a:p>
            <a:pPr lvl="1"/>
            <a:r>
              <a:rPr lang="en-US" dirty="0"/>
              <a:t>Forking and (virtual) pruning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F7B82-9EF8-46F4-9AB1-F2661AFE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a blockchain managed? A Protocol</a:t>
            </a:r>
          </a:p>
        </p:txBody>
      </p:sp>
    </p:spTree>
    <p:extLst>
      <p:ext uri="{BB962C8B-B14F-4D97-AF65-F5344CB8AC3E}">
        <p14:creationId xmlns:p14="http://schemas.microsoft.com/office/powerpoint/2010/main" val="401014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F82C-E0AF-4C21-ADA6-422E57512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7"/>
            <a:ext cx="10515600" cy="3984625"/>
          </a:xfrm>
        </p:spPr>
        <p:txBody>
          <a:bodyPr>
            <a:normAutofit/>
          </a:bodyPr>
          <a:lstStyle/>
          <a:p>
            <a:r>
              <a:rPr lang="en-US" dirty="0"/>
              <a:t>We can introduce signatures to verify proposed transactions</a:t>
            </a:r>
          </a:p>
          <a:p>
            <a:pPr lvl="1"/>
            <a:r>
              <a:rPr lang="en-US" dirty="0"/>
              <a:t>Can’t a signature be copied? Isn’t </a:t>
            </a:r>
            <a:r>
              <a:rPr lang="en-US" dirty="0">
                <a:latin typeface="Brush Script MT" panose="03060802040406070304" pitchFamily="66" charset="0"/>
              </a:rPr>
              <a:t>Alice</a:t>
            </a:r>
            <a:r>
              <a:rPr lang="en-US" dirty="0"/>
              <a:t> just 01001010001111?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Solution: Cryptographic signature</a:t>
            </a:r>
          </a:p>
          <a:p>
            <a:pPr lvl="2"/>
            <a:r>
              <a:rPr lang="en-US" dirty="0"/>
              <a:t>Secret key for encryption (keep this private)</a:t>
            </a:r>
          </a:p>
          <a:p>
            <a:pPr lvl="3"/>
            <a:r>
              <a:rPr lang="en-US" dirty="0"/>
              <a:t>Sign(message, secret) -&gt; signature</a:t>
            </a:r>
          </a:p>
          <a:p>
            <a:pPr lvl="2"/>
            <a:r>
              <a:rPr lang="en-US" dirty="0"/>
              <a:t>Public key for verification (give this to others)</a:t>
            </a:r>
          </a:p>
          <a:p>
            <a:pPr lvl="3"/>
            <a:r>
              <a:rPr lang="en-US" dirty="0"/>
              <a:t>Verify(message, signature, public) -&gt; T/F</a:t>
            </a:r>
          </a:p>
          <a:p>
            <a:pPr lvl="2"/>
            <a:r>
              <a:rPr lang="en-US" dirty="0"/>
              <a:t>Adding a unique transaction id keeps the same transaction from being copied</a:t>
            </a:r>
          </a:p>
          <a:p>
            <a:pPr lvl="3"/>
            <a:r>
              <a:rPr lang="en-US" dirty="0"/>
              <a:t>Transaction id =&gt; sha256(sha256(“transaction data”))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EC9BF-890A-4E36-9115-412A5B7E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Ledgers: Multi-Party, Signatures</a:t>
            </a:r>
          </a:p>
        </p:txBody>
      </p:sp>
    </p:spTree>
    <p:extLst>
      <p:ext uri="{BB962C8B-B14F-4D97-AF65-F5344CB8AC3E}">
        <p14:creationId xmlns:p14="http://schemas.microsoft.com/office/powerpoint/2010/main" val="1649317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BEAD6-84D2-43EB-BFA2-76B37D91C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7"/>
            <a:ext cx="10515600" cy="3984625"/>
          </a:xfrm>
        </p:spPr>
        <p:txBody>
          <a:bodyPr>
            <a:normAutofit/>
          </a:bodyPr>
          <a:lstStyle/>
          <a:p>
            <a:r>
              <a:rPr lang="en-US" dirty="0"/>
              <a:t>Solution:  Trust whichever ledger has the most computational work put into it</a:t>
            </a:r>
          </a:p>
          <a:p>
            <a:pPr lvl="1"/>
            <a:r>
              <a:rPr lang="en-US" dirty="0"/>
              <a:t>Organize the ledger as a set of connected ‘blocks’</a:t>
            </a:r>
          </a:p>
          <a:p>
            <a:r>
              <a:rPr lang="en-US" dirty="0"/>
              <a:t>The “work” for an individual block is to guess a number that when combined with the transactions and then cryptographically hashed, produces a specific pattern</a:t>
            </a:r>
          </a:p>
          <a:p>
            <a:pPr lvl="1"/>
            <a:r>
              <a:rPr lang="en-US" dirty="0"/>
              <a:t>Verify the transactions to be added</a:t>
            </a:r>
          </a:p>
          <a:p>
            <a:pPr lvl="1"/>
            <a:r>
              <a:rPr lang="en-US" dirty="0"/>
              <a:t>Combine any/all transactions into a block</a:t>
            </a:r>
          </a:p>
          <a:p>
            <a:pPr lvl="1"/>
            <a:r>
              <a:rPr lang="en-US" dirty="0" err="1"/>
              <a:t>CryptoHash</a:t>
            </a:r>
            <a:r>
              <a:rPr lang="en-US" dirty="0"/>
              <a:t>(transactions, proof of work number) - &gt; pattern, </a:t>
            </a:r>
          </a:p>
          <a:p>
            <a:pPr lvl="3"/>
            <a:r>
              <a:rPr lang="en-US" dirty="0"/>
              <a:t>Pattern could be anything, e.g. number starting with 30 zero’s (a nonce)</a:t>
            </a:r>
          </a:p>
          <a:p>
            <a:pPr lvl="4"/>
            <a:r>
              <a:rPr lang="en-US" dirty="0"/>
              <a:t>Probability of guessing is ½</a:t>
            </a:r>
            <a:r>
              <a:rPr lang="en-US" sz="1000" dirty="0"/>
              <a:t>^30</a:t>
            </a:r>
          </a:p>
          <a:p>
            <a:pPr lvl="4"/>
            <a:r>
              <a:rPr lang="en-US" dirty="0"/>
              <a:t>No better approach than to guess and check</a:t>
            </a:r>
          </a:p>
          <a:p>
            <a:r>
              <a:rPr lang="en-US" dirty="0"/>
              <a:t>Block = transactions, proof of work number, hash of previous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A03C-3A7B-4E67-B799-ECC36CED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Ledgers: Multi-Party, Trust, Block, Ordering</a:t>
            </a:r>
          </a:p>
        </p:txBody>
      </p:sp>
    </p:spTree>
    <p:extLst>
      <p:ext uri="{BB962C8B-B14F-4D97-AF65-F5344CB8AC3E}">
        <p14:creationId xmlns:p14="http://schemas.microsoft.com/office/powerpoint/2010/main" val="2282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AF462-DFE3-4F23-A04B-C5BB4702D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436687"/>
            <a:ext cx="10515599" cy="3984625"/>
          </a:xfrm>
        </p:spPr>
        <p:txBody>
          <a:bodyPr>
            <a:normAutofit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A number in the block, discovered by a miner</a:t>
            </a:r>
          </a:p>
          <a:p>
            <a:pPr lvl="2"/>
            <a:r>
              <a:rPr lang="en-US" dirty="0"/>
              <a:t>When hashed with transactions, produces ‘correct’ nonce specification on the hash</a:t>
            </a:r>
          </a:p>
          <a:p>
            <a:pPr lvl="1"/>
            <a:r>
              <a:rPr lang="en-US" dirty="0"/>
              <a:t>Computationally expensive to generate</a:t>
            </a:r>
          </a:p>
          <a:p>
            <a:r>
              <a:rPr lang="en-US" dirty="0"/>
              <a:t>Why do we need it?</a:t>
            </a:r>
          </a:p>
          <a:p>
            <a:pPr lvl="1"/>
            <a:r>
              <a:rPr lang="en-US" dirty="0"/>
              <a:t>Slows down block generation</a:t>
            </a:r>
          </a:p>
          <a:p>
            <a:pPr lvl="1"/>
            <a:r>
              <a:rPr lang="en-US" dirty="0"/>
              <a:t>Picks a winner for generating next block</a:t>
            </a:r>
          </a:p>
          <a:p>
            <a:pPr lvl="1"/>
            <a:r>
              <a:rPr lang="en-US" dirty="0"/>
              <a:t>Implicitly ‘orders’ the transactions in the block (and the chain)</a:t>
            </a:r>
          </a:p>
          <a:p>
            <a:pPr lvl="1"/>
            <a:r>
              <a:rPr lang="en-US" dirty="0"/>
              <a:t>When coupled with block linking, provides tamper resistance</a:t>
            </a:r>
          </a:p>
          <a:p>
            <a:pPr lvl="2"/>
            <a:r>
              <a:rPr lang="en-US" dirty="0"/>
              <a:t>Not a guarantee, but highly unlikely using conventional computing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4C553-E6D0-4C2E-AACF-2650FCAA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Ledgers: What is ‘Proof-of-work’?</a:t>
            </a:r>
          </a:p>
        </p:txBody>
      </p:sp>
    </p:spTree>
    <p:extLst>
      <p:ext uri="{BB962C8B-B14F-4D97-AF65-F5344CB8AC3E}">
        <p14:creationId xmlns:p14="http://schemas.microsoft.com/office/powerpoint/2010/main" val="402738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B0FD-BA98-43C1-A6C6-20C6461E4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7"/>
            <a:ext cx="10515600" cy="3984625"/>
          </a:xfrm>
        </p:spPr>
        <p:txBody>
          <a:bodyPr>
            <a:normAutofit/>
          </a:bodyPr>
          <a:lstStyle/>
          <a:p>
            <a:r>
              <a:rPr lang="en-US" dirty="0"/>
              <a:t>Miners solve the problem of finding the number that produces a hash with the correct nonce</a:t>
            </a:r>
          </a:p>
          <a:p>
            <a:pPr lvl="1"/>
            <a:r>
              <a:rPr lang="en-US" dirty="0"/>
              <a:t>Success (proof of work) means they add the next block</a:t>
            </a:r>
          </a:p>
          <a:p>
            <a:pPr lvl="1"/>
            <a:r>
              <a:rPr lang="en-US" dirty="0"/>
              <a:t>The next block has a special, unsigned transaction: block reward ($$$ -&gt; miner’s account)</a:t>
            </a:r>
          </a:p>
          <a:p>
            <a:pPr lvl="1"/>
            <a:r>
              <a:rPr lang="en-US" dirty="0"/>
              <a:t>Protocol established that all peers trust the ‘longest’ blockchain</a:t>
            </a:r>
          </a:p>
          <a:p>
            <a:pPr lvl="2"/>
            <a:r>
              <a:rPr lang="en-US" dirty="0"/>
              <a:t>Initially, forking of the blockchain can occur</a:t>
            </a:r>
          </a:p>
          <a:p>
            <a:pPr lvl="2"/>
            <a:r>
              <a:rPr lang="en-US" dirty="0"/>
              <a:t>Eventually, one chain grows longer than another</a:t>
            </a:r>
          </a:p>
          <a:p>
            <a:pPr lvl="3"/>
            <a:r>
              <a:rPr lang="en-US" dirty="0"/>
              <a:t>The shorter chain dies on the vine</a:t>
            </a:r>
          </a:p>
          <a:p>
            <a:r>
              <a:rPr lang="en-US" dirty="0"/>
              <a:t>Miners can also receive incentives to include specific transactions</a:t>
            </a:r>
          </a:p>
          <a:p>
            <a:pPr lvl="1"/>
            <a:r>
              <a:rPr lang="en-US" dirty="0"/>
              <a:t>Want your transaction handled immediately?  Increase the incentive!</a:t>
            </a:r>
          </a:p>
          <a:p>
            <a:r>
              <a:rPr lang="en-US" dirty="0"/>
              <a:t>Bitcoin: blocks added every 10 minutes; nonce changes every 210,000 blocks; block reward reduced geometrically, maximum number of bitcoin @ 21,000,000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459FF-51FD-47AA-9200-2FDBE34D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Ledgers: Motivating the Miners</a:t>
            </a:r>
          </a:p>
        </p:txBody>
      </p:sp>
    </p:spTree>
    <p:extLst>
      <p:ext uri="{BB962C8B-B14F-4D97-AF65-F5344CB8AC3E}">
        <p14:creationId xmlns:p14="http://schemas.microsoft.com/office/powerpoint/2010/main" val="194852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0CE0-73BC-4E26-BA6C-45504BAE4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7"/>
            <a:ext cx="10515600" cy="3984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has bugs</a:t>
            </a:r>
          </a:p>
          <a:p>
            <a:pPr lvl="1"/>
            <a:r>
              <a:rPr lang="en-US" dirty="0"/>
              <a:t>15-50 bugs/1000 lines of code</a:t>
            </a:r>
          </a:p>
          <a:p>
            <a:r>
              <a:rPr lang="en-US" dirty="0"/>
              <a:t>Some bugs crash systems predictably (Bohr Bugs)</a:t>
            </a:r>
          </a:p>
          <a:p>
            <a:r>
              <a:rPr lang="en-US" dirty="0"/>
              <a:t>Some bugs crash systems unpredictably (Heisenbugs)</a:t>
            </a:r>
          </a:p>
          <a:p>
            <a:pPr lvl="1"/>
            <a:r>
              <a:rPr lang="en-US" dirty="0"/>
              <a:t>More worried about these!</a:t>
            </a:r>
          </a:p>
          <a:p>
            <a:r>
              <a:rPr lang="en-US" dirty="0"/>
              <a:t>Transactions solve the problem</a:t>
            </a:r>
          </a:p>
          <a:p>
            <a:pPr lvl="1"/>
            <a:r>
              <a:rPr lang="en-US" dirty="0"/>
              <a:t>Valid, Verified</a:t>
            </a:r>
          </a:p>
          <a:p>
            <a:pPr lvl="1"/>
            <a:r>
              <a:rPr lang="en-US" dirty="0"/>
              <a:t>Ordered</a:t>
            </a:r>
          </a:p>
          <a:p>
            <a:pPr lvl="1"/>
            <a:r>
              <a:rPr lang="en-US" dirty="0"/>
              <a:t>Persisted, Failed, Re-Transmitted</a:t>
            </a:r>
          </a:p>
          <a:p>
            <a:r>
              <a:rPr lang="en-US" dirty="0"/>
              <a:t>Fault Tolerant</a:t>
            </a:r>
          </a:p>
          <a:p>
            <a:pPr lvl="1"/>
            <a:r>
              <a:rPr lang="en-US" dirty="0"/>
              <a:t>Fail Fast Restart</a:t>
            </a:r>
          </a:p>
          <a:p>
            <a:pPr lvl="1"/>
            <a:r>
              <a:rPr lang="en-US" dirty="0"/>
              <a:t>Replication</a:t>
            </a:r>
          </a:p>
          <a:p>
            <a:pPr lvl="1"/>
            <a:r>
              <a:rPr lang="en-US" dirty="0"/>
              <a:t>Consensus (2 Phase Commit, </a:t>
            </a:r>
            <a:r>
              <a:rPr lang="en-US" dirty="0" err="1"/>
              <a:t>Paxos</a:t>
            </a:r>
            <a:r>
              <a:rPr lang="en-US" dirty="0"/>
              <a:t>/Raft, PBFT, Proof of Work,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AE393-571F-494D-B999-C92316E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are transactional environments necessary?</a:t>
            </a:r>
          </a:p>
        </p:txBody>
      </p:sp>
    </p:spTree>
    <p:extLst>
      <p:ext uri="{BB962C8B-B14F-4D97-AF65-F5344CB8AC3E}">
        <p14:creationId xmlns:p14="http://schemas.microsoft.com/office/powerpoint/2010/main" val="50341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C085-0960-4A9C-86B1-2D6495FF5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436687"/>
            <a:ext cx="10515599" cy="3984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Transaction Manager (TM) kicks off transaction</a:t>
            </a:r>
          </a:p>
          <a:p>
            <a:r>
              <a:rPr lang="en-US" dirty="0"/>
              <a:t>Engages Resource Managers (RM) to perform work, e.g. DB server</a:t>
            </a:r>
          </a:p>
          <a:p>
            <a:r>
              <a:rPr lang="en-US" dirty="0"/>
              <a:t>When application complete, TM invokes RM’s to vote (</a:t>
            </a:r>
            <a:r>
              <a:rPr lang="en-US" u="sng" dirty="0"/>
              <a:t>Prepare</a:t>
            </a:r>
            <a:r>
              <a:rPr lang="en-US" dirty="0"/>
              <a:t>)</a:t>
            </a:r>
          </a:p>
          <a:p>
            <a:r>
              <a:rPr lang="en-US" dirty="0"/>
              <a:t>If all vote “yes” (</a:t>
            </a:r>
            <a:r>
              <a:rPr lang="en-US" u="sng" dirty="0"/>
              <a:t>Decide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Write commit record for the transaction (atomic)</a:t>
            </a:r>
          </a:p>
          <a:p>
            <a:pPr lvl="1"/>
            <a:r>
              <a:rPr lang="en-US" dirty="0"/>
              <a:t>Force all transaction’s log records to (durable) memory</a:t>
            </a:r>
          </a:p>
          <a:p>
            <a:r>
              <a:rPr lang="en-US" dirty="0"/>
              <a:t>Invoke RM’s notifying them of commit decision (</a:t>
            </a:r>
            <a:r>
              <a:rPr lang="en-US" u="sng" dirty="0"/>
              <a:t>Commit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RM’s acknowledge by performing cleanup (they know transaction is committed)</a:t>
            </a:r>
          </a:p>
          <a:p>
            <a:pPr lvl="1"/>
            <a:r>
              <a:rPr lang="en-US" dirty="0"/>
              <a:t>TM logs commit completion record when RM’s complete clean-up work</a:t>
            </a:r>
          </a:p>
          <a:p>
            <a:r>
              <a:rPr lang="en-US" dirty="0"/>
              <a:t>When durable, end transaction (</a:t>
            </a:r>
            <a:r>
              <a:rPr lang="en-US" u="sng" dirty="0"/>
              <a:t>Complete</a:t>
            </a:r>
            <a:r>
              <a:rPr lang="en-US" dirty="0"/>
              <a:t>)</a:t>
            </a:r>
          </a:p>
          <a:p>
            <a:r>
              <a:rPr lang="en-US" dirty="0"/>
              <a:t>Else</a:t>
            </a:r>
          </a:p>
          <a:p>
            <a:pPr lvl="1"/>
            <a:r>
              <a:rPr lang="en-US" dirty="0"/>
              <a:t>Rollback the transaction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D99C4-D88E-48DC-BF23-AE6DED75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Consensus:  Two-Phase Commit</a:t>
            </a:r>
          </a:p>
        </p:txBody>
      </p:sp>
    </p:spTree>
    <p:extLst>
      <p:ext uri="{BB962C8B-B14F-4D97-AF65-F5344CB8AC3E}">
        <p14:creationId xmlns:p14="http://schemas.microsoft.com/office/powerpoint/2010/main" val="1069032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09AC1-9A4C-45E4-BDF2-64FE2AB05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Design anti-pattern</a:t>
            </a:r>
          </a:p>
          <a:p>
            <a:pPr lvl="1"/>
            <a:r>
              <a:rPr lang="en-US"/>
              <a:t>Recursive send</a:t>
            </a:r>
          </a:p>
          <a:p>
            <a:r>
              <a:rPr lang="en-US"/>
              <a:t>Appeared in the splitDAO function</a:t>
            </a:r>
          </a:p>
          <a:p>
            <a:pPr lvl="1"/>
            <a:r>
              <a:rPr lang="en-US"/>
              <a:t>Propose a split, send tokens from parent to child, extract tokens</a:t>
            </a:r>
          </a:p>
          <a:p>
            <a:pPr lvl="1"/>
            <a:r>
              <a:rPr lang="en-US"/>
              <a:t>Execute another split before withdrawal finishes</a:t>
            </a:r>
          </a:p>
          <a:p>
            <a:pPr lvl="1"/>
            <a:r>
              <a:rPr lang="en-US"/>
              <a:t>Updates user balances, totals at the end</a:t>
            </a:r>
          </a:p>
          <a:p>
            <a:r>
              <a:rPr lang="en-US"/>
              <a:t>Learn how to write bulletproof Ethereum contracts</a:t>
            </a:r>
          </a:p>
          <a:p>
            <a:pPr lvl="1"/>
            <a:r>
              <a:rPr lang="en-US"/>
              <a:t>https://ethernaut.zeppelin.solutions/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3EED5-5352-4770-B8D9-C43C68E2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DAO Re-entry Hack: Analysis</a:t>
            </a:r>
          </a:p>
        </p:txBody>
      </p:sp>
    </p:spTree>
    <p:extLst>
      <p:ext uri="{BB962C8B-B14F-4D97-AF65-F5344CB8AC3E}">
        <p14:creationId xmlns:p14="http://schemas.microsoft.com/office/powerpoint/2010/main" val="30322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0306C8-2D0A-4C8F-A3D9-1900D088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07" y="-4356774"/>
            <a:ext cx="16648212" cy="14391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3B0EB-6F58-4800-8C35-6FA606B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5" y="3429000"/>
            <a:ext cx="10515600" cy="6121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DISCUSSION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4C6784-970F-4E4E-A145-62F918EC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7329" y="1948677"/>
            <a:ext cx="1369975" cy="11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AFF7-858E-458F-8FCB-253C0CF91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 we conduct trade:</a:t>
            </a:r>
          </a:p>
          <a:p>
            <a:pPr lvl="1"/>
            <a:r>
              <a:rPr lang="en-US" dirty="0"/>
              <a:t>Across borders?</a:t>
            </a:r>
          </a:p>
          <a:p>
            <a:pPr lvl="1"/>
            <a:r>
              <a:rPr lang="en-US" dirty="0"/>
              <a:t>In low infrastructure environments?</a:t>
            </a:r>
          </a:p>
          <a:p>
            <a:pPr lvl="1"/>
            <a:r>
              <a:rPr lang="en-US" dirty="0"/>
              <a:t>In trustless environments?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Securely</a:t>
            </a:r>
          </a:p>
          <a:p>
            <a:pPr lvl="1"/>
            <a:r>
              <a:rPr lang="en-US" dirty="0"/>
              <a:t>Conveniently</a:t>
            </a:r>
          </a:p>
          <a:p>
            <a:pPr lvl="1"/>
            <a:r>
              <a:rPr lang="en-US" dirty="0"/>
              <a:t>Privately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64FF2-E55F-4D71-B33B-516877D9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</a:t>
            </a:r>
            <a:r>
              <a:rPr lang="en-US" b="1" dirty="0"/>
              <a:t>Fair Trade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CF1AE3-0E38-4C6F-8A42-F5C9730704FE}"/>
              </a:ext>
            </a:extLst>
          </p:cNvPr>
          <p:cNvGrpSpPr/>
          <p:nvPr/>
        </p:nvGrpSpPr>
        <p:grpSpPr>
          <a:xfrm>
            <a:off x="6460891" y="1504751"/>
            <a:ext cx="5335512" cy="4323815"/>
            <a:chOff x="6743699" y="2400299"/>
            <a:chExt cx="5335512" cy="43238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41B920-0BA3-4D58-97F0-6D57D2F2391A}"/>
                </a:ext>
              </a:extLst>
            </p:cNvPr>
            <p:cNvSpPr/>
            <p:nvPr/>
          </p:nvSpPr>
          <p:spPr>
            <a:xfrm>
              <a:off x="6743699" y="5400675"/>
              <a:ext cx="533551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“Though Bassam may not know it, his visit to the supermarket involves one of the first uses of blockchain for humanitarian aid. By letting a machine scan his iris, he confirmed his identity on a traditional United Nations database, queried a family account kept on a variant of the Ethereum blockchain by the World Food </a:t>
              </a:r>
              <a:r>
                <a:rPr lang="en-US" sz="1200" i="1" dirty="0" err="1"/>
                <a:t>Programme</a:t>
              </a:r>
              <a:r>
                <a:rPr lang="en-US" sz="1200" i="1" dirty="0"/>
                <a:t>(WFP), and settled his bill without opening his wallet.”  </a:t>
              </a:r>
            </a:p>
            <a:p>
              <a:pPr algn="r"/>
              <a:r>
                <a:rPr lang="en-US" sz="800" i="1" dirty="0"/>
                <a:t>Source: MIT Technology Review, April 2018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E76D7B-4339-4980-8876-695CFF713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3700" y="2400299"/>
              <a:ext cx="2638425" cy="2638425"/>
            </a:xfrm>
            <a:prstGeom prst="rect">
              <a:avLst/>
            </a:prstGeom>
          </p:spPr>
        </p:pic>
        <p:pic>
          <p:nvPicPr>
            <p:cNvPr id="12" name="Picture 11" descr="A picture containing ground, outdoor, sky, building&#10;&#10;Description automatically generated">
              <a:extLst>
                <a:ext uri="{FF2B5EF4-FFF2-40B4-BE49-F238E27FC236}">
                  <a16:creationId xmlns:a16="http://schemas.microsoft.com/office/drawing/2014/main" id="{78FE4FE6-26A7-41FE-B3DE-1841D964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786" y="2400299"/>
              <a:ext cx="2638425" cy="2633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46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6824-9772-4B1B-94AE-C7A001DD4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Complex supply chain requirements</a:t>
            </a:r>
          </a:p>
          <a:p>
            <a:pPr lvl="1"/>
            <a:r>
              <a:rPr lang="en-US" dirty="0"/>
              <a:t>Global Distribution of Peers</a:t>
            </a:r>
          </a:p>
          <a:p>
            <a:pPr lvl="1"/>
            <a:r>
              <a:rPr lang="en-US" dirty="0"/>
              <a:t>Differing Peer Interaction Modes</a:t>
            </a:r>
          </a:p>
          <a:p>
            <a:pPr lvl="2"/>
            <a:r>
              <a:rPr lang="en-US" dirty="0"/>
              <a:t>Public/Private</a:t>
            </a:r>
          </a:p>
          <a:p>
            <a:pPr lvl="1"/>
            <a:r>
              <a:rPr lang="en-US" dirty="0"/>
              <a:t>Security </a:t>
            </a:r>
          </a:p>
          <a:p>
            <a:pPr lvl="2"/>
            <a:r>
              <a:rPr lang="en-US" dirty="0"/>
              <a:t>Access Control</a:t>
            </a:r>
          </a:p>
          <a:p>
            <a:pPr lvl="2"/>
            <a:r>
              <a:rPr lang="en-US" dirty="0"/>
              <a:t>Permissions</a:t>
            </a:r>
          </a:p>
          <a:p>
            <a:pPr lvl="1"/>
            <a:r>
              <a:rPr lang="en-US" dirty="0"/>
              <a:t>Provenance</a:t>
            </a:r>
          </a:p>
          <a:p>
            <a:pPr lvl="2"/>
            <a:r>
              <a:rPr lang="en-US" dirty="0"/>
              <a:t>Where did it come from?</a:t>
            </a:r>
          </a:p>
          <a:p>
            <a:pPr lvl="1"/>
            <a:r>
              <a:rPr lang="en-US" dirty="0"/>
              <a:t>Immutability</a:t>
            </a:r>
          </a:p>
          <a:p>
            <a:pPr lvl="2"/>
            <a:r>
              <a:rPr lang="en-US" dirty="0"/>
              <a:t>Once committed, persistent record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80C92-CB6A-481E-AB20-5E15AA76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</a:t>
            </a:r>
            <a:r>
              <a:rPr lang="en-US" b="1" dirty="0"/>
              <a:t>Supply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E21D9-474C-4A8B-A544-5117E64F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36" y="1436687"/>
            <a:ext cx="6078764" cy="2998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FA780-618D-44AA-B6BD-36468CEC9F24}"/>
              </a:ext>
            </a:extLst>
          </p:cNvPr>
          <p:cNvSpPr txBox="1"/>
          <p:nvPr/>
        </p:nvSpPr>
        <p:spPr>
          <a:xfrm flipH="1">
            <a:off x="9998228" y="4391262"/>
            <a:ext cx="1812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Source: Time Magazine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2715-B971-4897-8352-8886225D4884}"/>
              </a:ext>
            </a:extLst>
          </p:cNvPr>
          <p:cNvSpPr/>
          <p:nvPr/>
        </p:nvSpPr>
        <p:spPr>
          <a:xfrm>
            <a:off x="2560822" y="5836725"/>
            <a:ext cx="7352523" cy="821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1100" dirty="0">
                <a:hlinkClick r:id="rId3"/>
              </a:rPr>
              <a:t>https://www.youtube.com/watch?v=hHkc-DH0ep4</a:t>
            </a:r>
            <a:endParaRPr lang="en-US" sz="1100" dirty="0"/>
          </a:p>
          <a:p>
            <a:pPr lvl="1" algn="ctr"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https://www.bloomberg.com/news/videos/2018-05-10/de-beers-blockchain-video</a:t>
            </a:r>
            <a:endParaRPr lang="en-US" sz="1100" dirty="0"/>
          </a:p>
          <a:p>
            <a:pPr lvl="1" algn="ctr">
              <a:lnSpc>
                <a:spcPct val="150000"/>
              </a:lnSpc>
            </a:pPr>
            <a:r>
              <a:rPr lang="en-US" sz="1100" dirty="0">
                <a:hlinkClick r:id="rId5"/>
              </a:rPr>
              <a:t>https://www.youtube.com/watch?v=oOywU_rXgFE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910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FE9C-F6AD-4B76-99D8-AA88B4EA5D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6688"/>
            <a:ext cx="10515600" cy="367648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800" b="1" dirty="0"/>
              <a:t>Revolutionary ideas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De-Centralized tracking and storage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Implicit trust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No intermediaries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31DBA-B756-4B8C-A058-C7970DF8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  <a:r>
              <a:rPr lang="en-US" b="1" dirty="0"/>
              <a:t>: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E2546-9345-43D2-AE93-CE7AF3E3BCA7}"/>
              </a:ext>
            </a:extLst>
          </p:cNvPr>
          <p:cNvSpPr/>
          <p:nvPr/>
        </p:nvSpPr>
        <p:spPr>
          <a:xfrm>
            <a:off x="2805404" y="618728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/>
            <a:r>
              <a:rPr lang="en-US" sz="1100" dirty="0">
                <a:hlinkClick r:id="rId2"/>
              </a:rPr>
              <a:t>https://www.youtube.com/watch?v=3xGLc-zz9cA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0075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3B61F-14FD-443C-ADBE-24D19FE79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31641"/>
            <a:ext cx="10515600" cy="496388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1991 Digital Timestamp – never caught on but intended to control </a:t>
            </a:r>
            <a:r>
              <a:rPr lang="en-US" b="1"/>
              <a:t>document tampering</a:t>
            </a:r>
          </a:p>
          <a:p>
            <a:r>
              <a:rPr lang="en-US" b="1"/>
              <a:t>1993 Cypherpunk Manifesto – computing luminaries embrace privacy</a:t>
            </a:r>
            <a:endParaRPr lang="en-US" b="1" dirty="0"/>
          </a:p>
          <a:p>
            <a:r>
              <a:rPr lang="en-US" b="1" dirty="0"/>
              <a:t>2008 Bitcoin explodes onto the scene</a:t>
            </a:r>
          </a:p>
          <a:p>
            <a:pPr lvl="1"/>
            <a:r>
              <a:rPr lang="en-US" dirty="0"/>
              <a:t>Anonymous inventor – Satoshi Nakamoto (there have been several claimants)</a:t>
            </a:r>
          </a:p>
          <a:p>
            <a:pPr lvl="1"/>
            <a:r>
              <a:rPr lang="en-US" dirty="0"/>
              <a:t>Solves double spending, introduces blockchain</a:t>
            </a:r>
          </a:p>
          <a:p>
            <a:pPr lvl="1"/>
            <a:r>
              <a:rPr lang="en-US" dirty="0"/>
              <a:t>Bitcoin miners begin supporting system operation  (</a:t>
            </a:r>
            <a:r>
              <a:rPr lang="en-US" dirty="0">
                <a:hlinkClick r:id="rId2"/>
              </a:rPr>
              <a:t>https://blockexplorer.com/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Rise of digital currency exchanges (</a:t>
            </a:r>
            <a:r>
              <a:rPr lang="en-US" dirty="0" err="1"/>
              <a:t>CoinBase</a:t>
            </a:r>
            <a:r>
              <a:rPr lang="en-US" dirty="0"/>
              <a:t>, </a:t>
            </a:r>
            <a:r>
              <a:rPr lang="en-US" dirty="0" err="1"/>
              <a:t>Poloniex</a:t>
            </a:r>
            <a:r>
              <a:rPr lang="en-US" dirty="0"/>
              <a:t>, Kraken, </a:t>
            </a:r>
            <a:r>
              <a:rPr lang="en-US" dirty="0" err="1"/>
              <a:t>ShapeShift</a:t>
            </a:r>
            <a:r>
              <a:rPr lang="en-US" dirty="0"/>
              <a:t>, Gemini) </a:t>
            </a:r>
          </a:p>
          <a:p>
            <a:r>
              <a:rPr lang="en-US" b="1" dirty="0"/>
              <a:t>2013 Ethereum (2013) creates DAO (2016) – De-centralized Autonomous Organizations</a:t>
            </a:r>
          </a:p>
          <a:p>
            <a:pPr lvl="1"/>
            <a:r>
              <a:rPr lang="en-US" dirty="0"/>
              <a:t>Significant generalization</a:t>
            </a:r>
          </a:p>
          <a:p>
            <a:pPr lvl="2"/>
            <a:r>
              <a:rPr lang="en-US" dirty="0"/>
              <a:t>Tokens for shares</a:t>
            </a:r>
          </a:p>
          <a:p>
            <a:pPr lvl="2"/>
            <a:r>
              <a:rPr lang="en-US" dirty="0"/>
              <a:t>Crowd sourcing</a:t>
            </a:r>
          </a:p>
          <a:p>
            <a:pPr lvl="2"/>
            <a:r>
              <a:rPr lang="en-US" dirty="0"/>
              <a:t>Smart Contracts</a:t>
            </a:r>
          </a:p>
          <a:p>
            <a:pPr lvl="1"/>
            <a:r>
              <a:rPr lang="en-US" dirty="0"/>
              <a:t>DAO is hacked, loses 1/3 of it’s value</a:t>
            </a:r>
          </a:p>
          <a:p>
            <a:pPr lvl="2"/>
            <a:r>
              <a:rPr lang="en-US" dirty="0"/>
              <a:t>Code anti-pattern exploited</a:t>
            </a:r>
          </a:p>
          <a:p>
            <a:pPr lvl="2"/>
            <a:r>
              <a:rPr lang="en-US" dirty="0"/>
              <a:t>Within the transaction acceptance period (27 days)</a:t>
            </a:r>
          </a:p>
          <a:p>
            <a:pPr lvl="2"/>
            <a:r>
              <a:rPr lang="en-US" u="sng" dirty="0">
                <a:hlinkClick r:id="rId3"/>
              </a:rPr>
              <a:t>http://hackingdistributed.com/2016/06/18/analysis-of-the-dao-exploit/</a:t>
            </a:r>
            <a:endParaRPr lang="en-US" dirty="0"/>
          </a:p>
          <a:p>
            <a:r>
              <a:rPr lang="en-US" b="1" dirty="0"/>
              <a:t>2015 Linux Foundation creates Hyperledger Fabric</a:t>
            </a:r>
          </a:p>
          <a:p>
            <a:pPr lvl="1"/>
            <a:r>
              <a:rPr lang="en-US" dirty="0"/>
              <a:t>IBM produces Hyperledger Composer, specifically for permissioned blockchains</a:t>
            </a:r>
          </a:p>
          <a:p>
            <a:pPr lvl="1"/>
            <a:r>
              <a:rPr lang="en-US" dirty="0"/>
              <a:t>Abandons cryptocurrency applications</a:t>
            </a:r>
          </a:p>
          <a:p>
            <a:pPr lvl="1"/>
            <a:r>
              <a:rPr lang="en-US" dirty="0"/>
              <a:t>Significant ‘respectability’ improvement</a:t>
            </a:r>
          </a:p>
          <a:p>
            <a:r>
              <a:rPr lang="en-US" b="1" dirty="0"/>
              <a:t>2018 Large-scale applications and investment</a:t>
            </a:r>
          </a:p>
          <a:p>
            <a:pPr lvl="1"/>
            <a:r>
              <a:rPr lang="en-US" dirty="0"/>
              <a:t>Dubai Smart City component, Blockchain City</a:t>
            </a:r>
          </a:p>
          <a:p>
            <a:pPr lvl="1"/>
            <a:r>
              <a:rPr lang="en-US" dirty="0"/>
              <a:t>Maersk, DeBeers, major banks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C5691-3E24-49D0-AC77-E9AB3732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 Timeline</a:t>
            </a:r>
          </a:p>
        </p:txBody>
      </p:sp>
    </p:spTree>
    <p:extLst>
      <p:ext uri="{BB962C8B-B14F-4D97-AF65-F5344CB8AC3E}">
        <p14:creationId xmlns:p14="http://schemas.microsoft.com/office/powerpoint/2010/main" val="294999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B7CC-88A3-4D64-8A57-B3A068971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06611"/>
            <a:ext cx="5029200" cy="4697967"/>
          </a:xfrm>
          <a:solidFill>
            <a:schemeClr val="bg1"/>
          </a:solidFill>
          <a:ln w="6350">
            <a:solidFill>
              <a:srgbClr val="B6DA86"/>
            </a:solidFill>
          </a:ln>
        </p:spPr>
        <p:txBody>
          <a:bodyPr lIns="274320" tIns="137160" rIns="274320" bIns="91440">
            <a:noAutofit/>
          </a:bodyPr>
          <a:lstStyle/>
          <a:p>
            <a:r>
              <a:rPr lang="en-US" sz="1400" dirty="0"/>
              <a:t>Centralized definition and control of data, process, logic</a:t>
            </a:r>
          </a:p>
          <a:p>
            <a:pPr lvl="1"/>
            <a:r>
              <a:rPr lang="en-US" sz="1100" dirty="0"/>
              <a:t>Transactional Monetization</a:t>
            </a:r>
          </a:p>
          <a:p>
            <a:pPr lvl="1"/>
            <a:r>
              <a:rPr lang="en-US" sz="1100" dirty="0"/>
              <a:t>Corporate share ownership</a:t>
            </a:r>
          </a:p>
          <a:p>
            <a:r>
              <a:rPr lang="en-US" sz="1400" dirty="0"/>
              <a:t>Business logic owned by organization</a:t>
            </a:r>
          </a:p>
          <a:p>
            <a:r>
              <a:rPr lang="en-US" sz="1400" dirty="0"/>
              <a:t>Security by declaration, although…</a:t>
            </a:r>
          </a:p>
          <a:p>
            <a:pPr lvl="1"/>
            <a:r>
              <a:rPr lang="en-US" sz="1100" dirty="0"/>
              <a:t>Anthem breach</a:t>
            </a:r>
          </a:p>
          <a:p>
            <a:pPr lvl="1"/>
            <a:r>
              <a:rPr lang="en-US" sz="1100" dirty="0"/>
              <a:t>Equifax breach</a:t>
            </a:r>
          </a:p>
          <a:p>
            <a:r>
              <a:rPr lang="en-US" sz="1400" dirty="0"/>
              <a:t>Trust in People</a:t>
            </a:r>
          </a:p>
          <a:p>
            <a:pPr lvl="1"/>
            <a:r>
              <a:rPr lang="en-US" sz="1100" dirty="0"/>
              <a:t>First State Bank and Trust</a:t>
            </a:r>
          </a:p>
          <a:p>
            <a:r>
              <a:rPr lang="en-US" sz="1400" dirty="0"/>
              <a:t>Frustratingly inconvenient at times</a:t>
            </a:r>
          </a:p>
          <a:p>
            <a:pPr lvl="1"/>
            <a:r>
              <a:rPr lang="en-US" sz="1100" dirty="0"/>
              <a:t>How many times do I have to confirm…?</a:t>
            </a:r>
          </a:p>
          <a:p>
            <a:r>
              <a:rPr lang="en-US" sz="1400" dirty="0"/>
              <a:t>Words-Actions Mismatch</a:t>
            </a:r>
          </a:p>
          <a:p>
            <a:pPr lvl="1"/>
            <a:r>
              <a:rPr lang="en-US" sz="1100" dirty="0"/>
              <a:t>Digital Currencies are seditious, won’t work, </a:t>
            </a:r>
            <a:br>
              <a:rPr lang="en-US" sz="1100" dirty="0"/>
            </a:br>
            <a:r>
              <a:rPr lang="en-US" sz="1100" dirty="0"/>
              <a:t>are a Ponzi scheme</a:t>
            </a:r>
          </a:p>
          <a:p>
            <a:pPr lvl="1"/>
            <a:r>
              <a:rPr lang="en-US" sz="1100" dirty="0"/>
              <a:t>…but we just invested $50B in digital currencies </a:t>
            </a:r>
            <a:br>
              <a:rPr lang="en-US" sz="1100" dirty="0"/>
            </a:br>
            <a:r>
              <a:rPr lang="en-US" sz="1100" dirty="0"/>
              <a:t>and tech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C7103-736F-4CD3-9A75-CD1A5FD8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Disruption:  </a:t>
            </a:r>
            <a:r>
              <a:rPr lang="en-US" b="1" dirty="0"/>
              <a:t>Centralization meets De-Centralization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125F2E-BFD7-4546-852E-26927649C8E1}"/>
              </a:ext>
            </a:extLst>
          </p:cNvPr>
          <p:cNvSpPr txBox="1">
            <a:spLocks/>
          </p:cNvSpPr>
          <p:nvPr/>
        </p:nvSpPr>
        <p:spPr>
          <a:xfrm>
            <a:off x="6213399" y="1506889"/>
            <a:ext cx="5029199" cy="4697968"/>
          </a:xfrm>
          <a:prstGeom prst="rect">
            <a:avLst/>
          </a:prstGeom>
          <a:solidFill>
            <a:schemeClr val="bg1"/>
          </a:solidFill>
          <a:ln w="6350">
            <a:solidFill>
              <a:srgbClr val="B6DA86"/>
            </a:solidFill>
          </a:ln>
        </p:spPr>
        <p:txBody>
          <a:bodyPr vert="horz" lIns="274320" tIns="137160" rIns="27432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Decentralized Apps (</a:t>
            </a:r>
            <a:r>
              <a:rPr lang="en-US" sz="1400" dirty="0" err="1">
                <a:solidFill>
                  <a:schemeClr val="accent1"/>
                </a:solidFill>
              </a:rPr>
              <a:t>Dapp’s</a:t>
            </a:r>
            <a:r>
              <a:rPr lang="en-US" sz="1400" dirty="0">
                <a:solidFill>
                  <a:schemeClr val="accent1"/>
                </a:solidFill>
              </a:rPr>
              <a:t>) &amp; Decentralized Autonomous Organizations (DAO’s)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Software Entity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Digital shares in tokens/coins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Corporate decisions by voting</a:t>
            </a:r>
          </a:p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Business logic by agreement between parties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  <a:sym typeface="Wingdings" panose="05000000000000000000" pitchFamily="2" charset="2"/>
              </a:rPr>
              <a:t>Smart Contracts</a:t>
            </a:r>
          </a:p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Security by design, although…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Ethereum DAO hacked, losing 1/3 of its value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Anti-Pattern, Recursive, Re-entry exploit</a:t>
            </a:r>
          </a:p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Trust in Code (Trust-less)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Cryptographic trust</a:t>
            </a:r>
          </a:p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Meta Convenience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Everything anonymous, nothing hidden</a:t>
            </a:r>
          </a:p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Political, Social, Environmental Passions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Voting, Resource Sharing, </a:t>
            </a:r>
          </a:p>
          <a:p>
            <a:pPr lvl="1"/>
            <a:r>
              <a:rPr lang="en-US" sz="1100" dirty="0">
                <a:solidFill>
                  <a:schemeClr val="accent1"/>
                </a:solidFill>
              </a:rPr>
              <a:t>Provenance Tracking</a:t>
            </a:r>
          </a:p>
          <a:p>
            <a:pPr lvl="2"/>
            <a:r>
              <a:rPr lang="en-US" sz="1000" dirty="0">
                <a:solidFill>
                  <a:schemeClr val="accent1"/>
                </a:solidFill>
              </a:rPr>
              <a:t>Diamonds, Food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3A6C3-CDA2-41FE-9B6D-B28187E96B88}"/>
              </a:ext>
            </a:extLst>
          </p:cNvPr>
          <p:cNvSpPr txBox="1"/>
          <p:nvPr/>
        </p:nvSpPr>
        <p:spPr>
          <a:xfrm>
            <a:off x="839420" y="1147517"/>
            <a:ext cx="5029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Banks, Credit Cards, Credit Agencies,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1B8EC-5BEB-44B2-9E69-9009ED3A4601}"/>
              </a:ext>
            </a:extLst>
          </p:cNvPr>
          <p:cNvSpPr txBox="1"/>
          <p:nvPr/>
        </p:nvSpPr>
        <p:spPr>
          <a:xfrm>
            <a:off x="6213400" y="1147517"/>
            <a:ext cx="5029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Google, MS, IBM, Oracle, Nomads, Hackers</a:t>
            </a:r>
          </a:p>
        </p:txBody>
      </p:sp>
    </p:spTree>
    <p:extLst>
      <p:ext uri="{BB962C8B-B14F-4D97-AF65-F5344CB8AC3E}">
        <p14:creationId xmlns:p14="http://schemas.microsoft.com/office/powerpoint/2010/main" val="265502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EFD3-0B86-4C87-8D93-2172343FC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444620"/>
            <a:ext cx="10515600" cy="2388638"/>
          </a:xfrm>
        </p:spPr>
        <p:txBody>
          <a:bodyPr>
            <a:norm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/>
              <a:t>The DAO was intended to operate as "a hub that disperses funds </a:t>
            </a:r>
            <a:r>
              <a:rPr lang="en-US" sz="1600" i="1" dirty="0"/>
              <a:t>(currently in Ether, the Ethereum value token)</a:t>
            </a:r>
            <a:r>
              <a:rPr lang="en-US" sz="1600" dirty="0"/>
              <a:t> to projects". Investors received voting rights by means of a digital share token;</a:t>
            </a:r>
            <a:r>
              <a:rPr lang="en-US" sz="1600" baseline="30000" dirty="0">
                <a:hlinkClick r:id="rId2"/>
              </a:rPr>
              <a:t>[26]</a:t>
            </a:r>
            <a:r>
              <a:rPr lang="en-US" sz="1600" dirty="0"/>
              <a:t> they vote on proposals that are submitted by "contractors" and a group of volunteers called "curators" check the identity of people submitting proposals and make sure the projects are legal before "whitelisting" them.</a:t>
            </a:r>
            <a:r>
              <a:rPr lang="en-US" sz="1600" baseline="30000" dirty="0">
                <a:hlinkClick r:id="rId3"/>
              </a:rPr>
              <a:t>[6]</a:t>
            </a:r>
            <a:r>
              <a:rPr lang="en-US" sz="1600" dirty="0"/>
              <a:t> The profits from the investments will then flow back to its stakeholders.</a:t>
            </a:r>
            <a:r>
              <a:rPr lang="en-US" sz="1600" baseline="30000" dirty="0">
                <a:hlinkClick r:id="rId4"/>
              </a:rPr>
              <a:t>[3]</a:t>
            </a:r>
            <a:r>
              <a:rPr lang="en-US" sz="1600" baseline="30000" dirty="0"/>
              <a:t>  </a:t>
            </a:r>
          </a:p>
          <a:p>
            <a:pPr marL="0" indent="0" algn="r">
              <a:buNone/>
            </a:pPr>
            <a:r>
              <a:rPr lang="en-US" baseline="30000" dirty="0"/>
              <a:t>(Source: Wikipedia – The DAO)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47FF6-E131-41D2-9D34-262F9B9A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</a:t>
            </a:r>
            <a:r>
              <a:rPr lang="en-US" b="1" dirty="0"/>
              <a:t>DAO?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59BBB-CB56-44B1-955C-08A1ACABE38A}"/>
              </a:ext>
            </a:extLst>
          </p:cNvPr>
          <p:cNvSpPr/>
          <p:nvPr/>
        </p:nvSpPr>
        <p:spPr>
          <a:xfrm>
            <a:off x="3206621" y="631808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5"/>
              </a:rPr>
              <a:t>https://blog.slock.it/the-history-of-the-dao-and-lessons-learned-d06740f8cfa5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82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9CD0-3571-46A7-965D-DCEE4F0D4E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97558"/>
            <a:ext cx="5027980" cy="3839775"/>
          </a:xfrm>
          <a:ln>
            <a:solidFill>
              <a:srgbClr val="B6DA86"/>
            </a:solidFill>
          </a:ln>
        </p:spPr>
        <p:txBody>
          <a:bodyPr lIns="274320" tIns="137160" rIns="274320" bIns="91440">
            <a:noAutofit/>
          </a:bodyPr>
          <a:lstStyle/>
          <a:p>
            <a:pPr marL="228600" lvl="1">
              <a:spcBef>
                <a:spcPts val="1000"/>
              </a:spcBef>
              <a:buClr>
                <a:schemeClr val="accent2"/>
              </a:buClr>
            </a:pPr>
            <a:r>
              <a:rPr lang="en-US" sz="1400" dirty="0"/>
              <a:t>Business is set of policies</a:t>
            </a:r>
          </a:p>
          <a:p>
            <a:pPr lvl="1"/>
            <a:r>
              <a:rPr lang="en-US" sz="1100" dirty="0"/>
              <a:t>People execute</a:t>
            </a:r>
          </a:p>
          <a:p>
            <a:pPr marL="228600" lvl="1">
              <a:spcBef>
                <a:spcPts val="1000"/>
              </a:spcBef>
              <a:buClr>
                <a:schemeClr val="accent2"/>
              </a:buClr>
            </a:pPr>
            <a:r>
              <a:rPr lang="en-US" sz="1400" dirty="0"/>
              <a:t>CXO/Board Controls</a:t>
            </a:r>
          </a:p>
          <a:p>
            <a:pPr marL="228600" lvl="1">
              <a:spcBef>
                <a:spcPts val="1000"/>
              </a:spcBef>
              <a:buClr>
                <a:schemeClr val="accent2"/>
              </a:buClr>
            </a:pPr>
            <a:r>
              <a:rPr lang="en-US" sz="1400" dirty="0"/>
              <a:t>Location is private data center, permissioned participants</a:t>
            </a:r>
          </a:p>
          <a:p>
            <a:pPr marL="228600" lvl="1">
              <a:spcBef>
                <a:spcPts val="1000"/>
              </a:spcBef>
              <a:buClr>
                <a:schemeClr val="accent2"/>
              </a:buClr>
            </a:pPr>
            <a:r>
              <a:rPr lang="en-US" sz="1400" dirty="0"/>
              <a:t>Security is critical</a:t>
            </a:r>
          </a:p>
          <a:p>
            <a:pPr lvl="1"/>
            <a:r>
              <a:rPr lang="en-US" sz="1100" dirty="0"/>
              <a:t>Centralized data</a:t>
            </a:r>
          </a:p>
          <a:p>
            <a:pPr lvl="1"/>
            <a:r>
              <a:rPr lang="en-US" sz="1100" dirty="0"/>
              <a:t>Centralized control</a:t>
            </a:r>
          </a:p>
          <a:p>
            <a:pPr marL="228600" lvl="1">
              <a:spcBef>
                <a:spcPts val="1000"/>
              </a:spcBef>
              <a:buClr>
                <a:schemeClr val="accent2"/>
              </a:buClr>
            </a:pPr>
            <a:r>
              <a:rPr lang="en-US" sz="1400" dirty="0"/>
              <a:t>Heavy use of IT/proprietary</a:t>
            </a:r>
          </a:p>
          <a:p>
            <a:pPr lvl="1"/>
            <a:r>
              <a:rPr lang="en-US" sz="1100" dirty="0"/>
              <a:t>Homogeneous environments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F178E-B5C3-4A72-8438-7D2F88F8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</a:t>
            </a:r>
            <a:r>
              <a:rPr lang="en-US" sz="1800" dirty="0"/>
              <a:t>vs</a:t>
            </a:r>
            <a:r>
              <a:rPr lang="en-US" dirty="0"/>
              <a:t> DAO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08609A-6A76-44E8-8D0F-D435A26A5671}"/>
              </a:ext>
            </a:extLst>
          </p:cNvPr>
          <p:cNvSpPr txBox="1">
            <a:spLocks/>
          </p:cNvSpPr>
          <p:nvPr/>
        </p:nvSpPr>
        <p:spPr>
          <a:xfrm>
            <a:off x="6213400" y="1497558"/>
            <a:ext cx="5263253" cy="3839775"/>
          </a:xfrm>
          <a:prstGeom prst="rect">
            <a:avLst/>
          </a:prstGeom>
          <a:ln>
            <a:solidFill>
              <a:srgbClr val="B6DA86"/>
            </a:solidFill>
          </a:ln>
        </p:spPr>
        <p:txBody>
          <a:bodyPr vert="horz" lIns="274320" tIns="137160" rIns="27432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accent1"/>
                </a:solidFill>
              </a:rPr>
              <a:t>Business reduced to code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Anyone can check it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accent1"/>
                </a:solidFill>
              </a:rPr>
              <a:t>Investors vote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accent1"/>
                </a:solidFill>
              </a:rPr>
              <a:t>Location is worldwide, potentially </a:t>
            </a:r>
            <a:r>
              <a:rPr lang="en-US" sz="1500" dirty="0" err="1">
                <a:solidFill>
                  <a:schemeClr val="accent1"/>
                </a:solidFill>
              </a:rPr>
              <a:t>permissionless</a:t>
            </a:r>
            <a:endParaRPr lang="en-US" sz="1500" dirty="0">
              <a:solidFill>
                <a:schemeClr val="accent1"/>
              </a:solidFill>
            </a:endParaRPr>
          </a:p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accent1"/>
                </a:solidFill>
              </a:rPr>
              <a:t>Security is critical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Structured access control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Cryptographic insurance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By design, immutable records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accent1"/>
                </a:solidFill>
              </a:rPr>
              <a:t>Heavy use of distributed computing/open source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Heterogenous environments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A89FD-28C1-4717-8F78-686B8D00F148}"/>
              </a:ext>
            </a:extLst>
          </p:cNvPr>
          <p:cNvSpPr txBox="1"/>
          <p:nvPr/>
        </p:nvSpPr>
        <p:spPr>
          <a:xfrm>
            <a:off x="839420" y="1147517"/>
            <a:ext cx="502798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Corporate Organization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91AB9-11F4-44BD-908E-1FC27AFAAAF6}"/>
              </a:ext>
            </a:extLst>
          </p:cNvPr>
          <p:cNvSpPr txBox="1"/>
          <p:nvPr/>
        </p:nvSpPr>
        <p:spPr>
          <a:xfrm>
            <a:off x="6213400" y="1147517"/>
            <a:ext cx="5263252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Decentralized Autonomous Organization</a:t>
            </a:r>
          </a:p>
        </p:txBody>
      </p:sp>
    </p:spTree>
    <p:extLst>
      <p:ext uri="{BB962C8B-B14F-4D97-AF65-F5344CB8AC3E}">
        <p14:creationId xmlns:p14="http://schemas.microsoft.com/office/powerpoint/2010/main" val="727024725"/>
      </p:ext>
    </p:extLst>
  </p:cSld>
  <p:clrMapOvr>
    <a:masterClrMapping/>
  </p:clrMapOvr>
</p:sld>
</file>

<file path=ppt/theme/theme1.xml><?xml version="1.0" encoding="utf-8"?>
<a:theme xmlns:a="http://schemas.openxmlformats.org/drawingml/2006/main" name="JMT Technology Group Intro Slide">
  <a:themeElements>
    <a:clrScheme name="Custom 1">
      <a:dk1>
        <a:sysClr val="windowText" lastClr="000000"/>
      </a:dk1>
      <a:lt1>
        <a:sysClr val="window" lastClr="FFFFFF"/>
      </a:lt1>
      <a:dk2>
        <a:srgbClr val="012539"/>
      </a:dk2>
      <a:lt2>
        <a:srgbClr val="E7E6E6"/>
      </a:lt2>
      <a:accent1>
        <a:srgbClr val="012539"/>
      </a:accent1>
      <a:accent2>
        <a:srgbClr val="8AC53F"/>
      </a:accent2>
      <a:accent3>
        <a:srgbClr val="528F60"/>
      </a:accent3>
      <a:accent4>
        <a:srgbClr val="0A4060"/>
      </a:accent4>
      <a:accent5>
        <a:srgbClr val="006B71"/>
      </a:accent5>
      <a:accent6>
        <a:srgbClr val="70AD47"/>
      </a:accent6>
      <a:hlink>
        <a:srgbClr val="006B71"/>
      </a:hlink>
      <a:folHlink>
        <a:srgbClr val="8AC53F"/>
      </a:folHlink>
    </a:clrScheme>
    <a:fontScheme name="JMT Century Gothi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 cap="rnd">
          <a:solidFill>
            <a:schemeClr val="accent5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MT Technology Group/Client Presentation Intro Slide">
  <a:themeElements>
    <a:clrScheme name="Custom 1">
      <a:dk1>
        <a:sysClr val="windowText" lastClr="000000"/>
      </a:dk1>
      <a:lt1>
        <a:sysClr val="window" lastClr="FFFFFF"/>
      </a:lt1>
      <a:dk2>
        <a:srgbClr val="012539"/>
      </a:dk2>
      <a:lt2>
        <a:srgbClr val="E7E6E6"/>
      </a:lt2>
      <a:accent1>
        <a:srgbClr val="012539"/>
      </a:accent1>
      <a:accent2>
        <a:srgbClr val="8AC53F"/>
      </a:accent2>
      <a:accent3>
        <a:srgbClr val="528F60"/>
      </a:accent3>
      <a:accent4>
        <a:srgbClr val="0A4060"/>
      </a:accent4>
      <a:accent5>
        <a:srgbClr val="006B71"/>
      </a:accent5>
      <a:accent6>
        <a:srgbClr val="70AD47"/>
      </a:accent6>
      <a:hlink>
        <a:srgbClr val="006B71"/>
      </a:hlink>
      <a:folHlink>
        <a:srgbClr val="8AC53F"/>
      </a:folHlink>
    </a:clrScheme>
    <a:fontScheme name="JMT Century Gothi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 cap="rnd">
          <a:solidFill>
            <a:schemeClr val="accent5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splay_x0020_View xmlns="37722386-d94d-4d04-bf1e-1cd763b077f1">Marketing</Display_x0020_View>
    <Form_x0020_Category xmlns="37722386-d94d-4d04-bf1e-1cd763b077f1">PowerPoint Template</Form_x0020_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C6760A287F8B4AA69B45F2E35AD1DC" ma:contentTypeVersion="3" ma:contentTypeDescription="Create a new document." ma:contentTypeScope="" ma:versionID="06417372dafef3e2ea093f2e4ae729a4">
  <xsd:schema xmlns:xsd="http://www.w3.org/2001/XMLSchema" xmlns:xs="http://www.w3.org/2001/XMLSchema" xmlns:p="http://schemas.microsoft.com/office/2006/metadata/properties" xmlns:ns2="37722386-d94d-4d04-bf1e-1cd763b077f1" targetNamespace="http://schemas.microsoft.com/office/2006/metadata/properties" ma:root="true" ma:fieldsID="353a1a37c69eb2ac92bca04eacd85642" ns2:_="">
    <xsd:import namespace="37722386-d94d-4d04-bf1e-1cd763b077f1"/>
    <xsd:element name="properties">
      <xsd:complexType>
        <xsd:sequence>
          <xsd:element name="documentManagement">
            <xsd:complexType>
              <xsd:all>
                <xsd:element ref="ns2:Form_x0020_Category" minOccurs="0"/>
                <xsd:element ref="ns2:Display_x0020_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22386-d94d-4d04-bf1e-1cd763b077f1" elementFormDefault="qualified">
    <xsd:import namespace="http://schemas.microsoft.com/office/2006/documentManagement/types"/>
    <xsd:import namespace="http://schemas.microsoft.com/office/infopath/2007/PartnerControls"/>
    <xsd:element name="Form_x0020_Category" ma:index="8" nillable="true" ma:displayName="Form Category" ma:format="Dropdown" ma:internalName="Form_x0020_Category">
      <xsd:simpleType>
        <xsd:restriction base="dms:Choice">
          <xsd:enumeration value="Letterhead Template"/>
          <xsd:enumeration value="Word Template"/>
          <xsd:enumeration value="PowerPoint Template"/>
          <xsd:enumeration value="Meeting Minutes Template"/>
          <xsd:enumeration value="Meeting Agenda Template"/>
          <xsd:enumeration value="Progress Report Template"/>
          <xsd:enumeration value="Org Chart Template"/>
          <xsd:enumeration value="Logos and Style Guide"/>
          <xsd:enumeration value="Sign In Sheet"/>
          <xsd:enumeration value="Memorandum"/>
          <xsd:enumeration value="Marketing - Powerpoint"/>
        </xsd:restriction>
      </xsd:simpleType>
    </xsd:element>
    <xsd:element name="Display_x0020_View" ma:index="9" nillable="true" ma:displayName="Display View" ma:format="Dropdown" ma:internalName="Display_x0020_View">
      <xsd:simpleType>
        <xsd:restriction base="dms:Choice">
          <xsd:enumeration value="Marketing"/>
          <xsd:enumeration value="Projec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D406F6-62D2-478B-B0EC-2511FD53ABF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7722386-d94d-4d04-bf1e-1cd763b077f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81BACD9-E3B6-4A43-ACFF-6678DF153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22386-d94d-4d04-bf1e-1cd763b077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A8C970-C332-4DB0-B603-0FD4A22F91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14729</TotalTime>
  <Words>2580</Words>
  <Application>Microsoft Office PowerPoint</Application>
  <PresentationFormat>Widescreen</PresentationFormat>
  <Paragraphs>413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Blackadder ITC</vt:lpstr>
      <vt:lpstr>Bradley Hand ITC</vt:lpstr>
      <vt:lpstr>Brush Script MT</vt:lpstr>
      <vt:lpstr>Calibri</vt:lpstr>
      <vt:lpstr>Century Gothic</vt:lpstr>
      <vt:lpstr>Wingdings</vt:lpstr>
      <vt:lpstr>JMT Technology Group Intro Slide</vt:lpstr>
      <vt:lpstr>JMT Technology Group/Client Presentation Intro Slide</vt:lpstr>
      <vt:lpstr>Emerging technology meetups</vt:lpstr>
      <vt:lpstr>Blockchain: outline and schedule</vt:lpstr>
      <vt:lpstr>Motivations: Fair Trade</vt:lpstr>
      <vt:lpstr>Motivations: Supply Chain</vt:lpstr>
      <vt:lpstr>Blockchain: How does this work?</vt:lpstr>
      <vt:lpstr>Blockchain Timeline</vt:lpstr>
      <vt:lpstr>Disruption:  Centralization meets De-Centralization</vt:lpstr>
      <vt:lpstr>What was the DAO?</vt:lpstr>
      <vt:lpstr>Corporate vs DAO</vt:lpstr>
      <vt:lpstr>Blockchain: Demonstration</vt:lpstr>
      <vt:lpstr>Demonstration: Hyperledger composer   </vt:lpstr>
      <vt:lpstr>Blockchain: (Really) Smart Contracts</vt:lpstr>
      <vt:lpstr>Demonstration:Connected Contracts</vt:lpstr>
      <vt:lpstr>Under the Hood</vt:lpstr>
      <vt:lpstr>Ledger: Participants</vt:lpstr>
      <vt:lpstr>Ledger: Assets</vt:lpstr>
      <vt:lpstr>Ledger: Transactions</vt:lpstr>
      <vt:lpstr>Ledger: Transaction Details</vt:lpstr>
      <vt:lpstr>What is a blockchain?</vt:lpstr>
      <vt:lpstr>How is a blockchain managed? A Protocol</vt:lpstr>
      <vt:lpstr>Ledgers: Multi-Party, Signatures</vt:lpstr>
      <vt:lpstr>Ledgers: Multi-Party, Trust, Block, Ordering</vt:lpstr>
      <vt:lpstr>Ledgers: What is ‘Proof-of-work’?</vt:lpstr>
      <vt:lpstr>Ledgers: Motivating the Miners</vt:lpstr>
      <vt:lpstr>Why are transactional environments necessary?</vt:lpstr>
      <vt:lpstr> Consensus:  Two-Phase Commit</vt:lpstr>
      <vt:lpstr>The DAO Re-entry Hack: Analysis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Freese, Bridgett</dc:creator>
  <cp:lastModifiedBy>Keller, Karl</cp:lastModifiedBy>
  <cp:revision>182</cp:revision>
  <dcterms:created xsi:type="dcterms:W3CDTF">2018-02-12T18:20:20Z</dcterms:created>
  <dcterms:modified xsi:type="dcterms:W3CDTF">2018-12-14T03:44:39Z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0x0101007BC6760A287F8B4AA69B45F2E35AD1DC</vt:lpwstr>
  </property>
</Properties>
</file>